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31"/>
  </p:notesMasterIdLst>
  <p:sldIdLst>
    <p:sldId id="257" r:id="rId5"/>
    <p:sldId id="258" r:id="rId6"/>
    <p:sldId id="259" r:id="rId7"/>
    <p:sldId id="263" r:id="rId8"/>
    <p:sldId id="264" r:id="rId9"/>
    <p:sldId id="260" r:id="rId10"/>
    <p:sldId id="286" r:id="rId11"/>
    <p:sldId id="261" r:id="rId12"/>
    <p:sldId id="266" r:id="rId13"/>
    <p:sldId id="267" r:id="rId14"/>
    <p:sldId id="268" r:id="rId15"/>
    <p:sldId id="269" r:id="rId16"/>
    <p:sldId id="270" r:id="rId17"/>
    <p:sldId id="272" r:id="rId18"/>
    <p:sldId id="273" r:id="rId19"/>
    <p:sldId id="274" r:id="rId20"/>
    <p:sldId id="275" r:id="rId21"/>
    <p:sldId id="282" r:id="rId22"/>
    <p:sldId id="276" r:id="rId23"/>
    <p:sldId id="277" r:id="rId24"/>
    <p:sldId id="278" r:id="rId25"/>
    <p:sldId id="280" r:id="rId26"/>
    <p:sldId id="279" r:id="rId27"/>
    <p:sldId id="281" r:id="rId28"/>
    <p:sldId id="283" r:id="rId29"/>
    <p:sldId id="285" r:id="rId30"/>
  </p:sldIdLst>
  <p:sldSz cx="9144000" cy="5143500" type="screen16x9"/>
  <p:notesSz cx="6858000" cy="9144000"/>
  <p:embeddedFontLst>
    <p:embeddedFont>
      <p:font typeface="Roboto" panose="020B0604020202020204" charset="0"/>
      <p:regular r:id="rId32"/>
      <p:bold r:id="rId33"/>
      <p:italic r:id="rId34"/>
      <p:boldItalic r:id="rId35"/>
    </p:embeddedFont>
    <p:embeddedFont>
      <p:font typeface="Roboto Black" panose="020B0604020202020204" charset="0"/>
      <p:bold r:id="rId36"/>
      <p:boldItalic r:id="rId37"/>
    </p:embeddedFont>
    <p:embeddedFont>
      <p:font typeface="MS Shell Dlg 2" panose="020B0604030504040204" pitchFamily="34" charset="0"/>
      <p:regular r:id="rId38"/>
      <p:bold r:id="rId39"/>
    </p:embeddedFont>
    <p:embeddedFont>
      <p:font typeface="Roboto Thin" panose="020B0604020202020204" charset="0"/>
      <p:regular r:id="rId40"/>
      <p:bold r:id="rId41"/>
      <p:italic r:id="rId42"/>
      <p:boldItalic r:id="rId43"/>
    </p:embeddedFont>
    <p:embeddedFont>
      <p:font typeface="Dosis" panose="020B0604020202020204" charset="-94"/>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p:scale>
          <a:sx n="103" d="100"/>
          <a:sy n="103" d="100"/>
        </p:scale>
        <p:origin x="-426" y="2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64319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976700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015185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7136771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578706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89428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204266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0900415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018841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796831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029376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84737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10778330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tr-TR" sz="5600" dirty="0" smtClean="0">
                <a:solidFill>
                  <a:schemeClr val="lt1"/>
                </a:solidFill>
                <a:latin typeface="Roboto Black"/>
                <a:ea typeface="Roboto Black"/>
                <a:sym typeface="Roboto Black"/>
              </a:rPr>
              <a:t>Warby Parker</a:t>
            </a:r>
            <a:endParaRPr sz="1200" dirty="0">
              <a:solidFill>
                <a:schemeClr val="lt1"/>
              </a:solidFill>
            </a:endParaRPr>
          </a:p>
          <a:p>
            <a:pPr marL="0" lvl="0" indent="0" algn="l" rtl="0">
              <a:spcBef>
                <a:spcPts val="0"/>
              </a:spcBef>
              <a:spcAft>
                <a:spcPts val="0"/>
              </a:spcAft>
              <a:buClr>
                <a:schemeClr val="dk1"/>
              </a:buClr>
              <a:buSzPts val="1100"/>
              <a:buFont typeface="Arial"/>
              <a:buNone/>
            </a:pPr>
            <a:r>
              <a:rPr lang="tr-TR" sz="2800" dirty="0" smtClean="0">
                <a:solidFill>
                  <a:srgbClr val="EFEFEF"/>
                </a:solidFill>
                <a:latin typeface="Roboto Thin"/>
                <a:ea typeface="Roboto Thin"/>
                <a:cs typeface="Roboto Thin"/>
                <a:sym typeface="Roboto Thin"/>
              </a:rPr>
              <a:t>Funnels Usage – SQL </a:t>
            </a:r>
            <a:r>
              <a:rPr lang="tr-TR" sz="2800" dirty="0" smtClean="0">
                <a:solidFill>
                  <a:srgbClr val="EFEFEF"/>
                </a:solidFill>
                <a:latin typeface="Roboto Thin"/>
                <a:ea typeface="Roboto Thin"/>
                <a:cs typeface="Roboto Thin"/>
                <a:sym typeface="Roboto Thin"/>
              </a:rPr>
              <a:t>and Excel Project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tr-TR" sz="2800" dirty="0" smtClean="0">
                <a:solidFill>
                  <a:srgbClr val="EFEFEF"/>
                </a:solidFill>
                <a:latin typeface="Roboto Thin"/>
                <a:ea typeface="Roboto Thin"/>
                <a:cs typeface="Roboto Thin"/>
                <a:sym typeface="Roboto Thin"/>
              </a:rPr>
              <a:t>Fırat Olçum</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tr-TR" sz="2800" dirty="0" smtClean="0">
                <a:solidFill>
                  <a:srgbClr val="EFEFEF"/>
                </a:solidFill>
                <a:latin typeface="Roboto Thin"/>
                <a:ea typeface="Roboto Thin"/>
                <a:cs typeface="Roboto Thin"/>
                <a:sym typeface="Roboto Thin"/>
              </a:rPr>
              <a:t>28-07-2022</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tr-TR" sz="4800" dirty="0" smtClean="0">
                <a:solidFill>
                  <a:srgbClr val="FFFFFF"/>
                </a:solidFill>
                <a:latin typeface="Roboto Black"/>
                <a:ea typeface="Roboto Black"/>
                <a:cs typeface="Roboto Black"/>
                <a:sym typeface="Roboto Black"/>
              </a:rPr>
              <a:t>3</a:t>
            </a:r>
            <a:r>
              <a:rPr lang="en" sz="4800" dirty="0" smtClean="0">
                <a:solidFill>
                  <a:srgbClr val="FFFFFF"/>
                </a:solidFill>
                <a:latin typeface="Roboto Black"/>
                <a:ea typeface="Roboto Black"/>
                <a:cs typeface="Roboto Black"/>
                <a:sym typeface="Roboto Black"/>
              </a:rPr>
              <a:t>. </a:t>
            </a:r>
            <a:r>
              <a:rPr lang="tr-TR" sz="4800" dirty="0" smtClean="0">
                <a:solidFill>
                  <a:srgbClr val="FFFFFF"/>
                </a:solidFill>
                <a:latin typeface="Roboto Black"/>
                <a:ea typeface="Roboto Black"/>
                <a:cs typeface="Roboto Black"/>
                <a:sym typeface="Roboto Black"/>
              </a:rPr>
              <a:t>Home Try-On Funnel</a:t>
            </a:r>
          </a:p>
          <a:p>
            <a:pPr algn="ctr"/>
            <a:endParaRPr dirty="0"/>
          </a:p>
        </p:txBody>
      </p:sp>
    </p:spTree>
    <p:extLst>
      <p:ext uri="{BB962C8B-B14F-4D97-AF65-F5344CB8AC3E}">
        <p14:creationId xmlns:p14="http://schemas.microsoft.com/office/powerpoint/2010/main" val="3687992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3.1 Looking at the data (limit to 3 rows)</a:t>
            </a:r>
            <a:endParaRPr sz="2400" b="1" dirty="0">
              <a:solidFill>
                <a:srgbClr val="295269"/>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908129684"/>
              </p:ext>
            </p:extLst>
          </p:nvPr>
        </p:nvGraphicFramePr>
        <p:xfrm>
          <a:off x="166254" y="1160513"/>
          <a:ext cx="4017820" cy="1988676"/>
        </p:xfrm>
        <a:graphic>
          <a:graphicData uri="http://schemas.openxmlformats.org/drawingml/2006/table">
            <a:tbl>
              <a:tblPr>
                <a:noFill/>
                <a:tableStyleId>{8628B589-4659-4227-9C68-565DD4A46BFE}</a:tableStyleId>
              </a:tblPr>
              <a:tblGrid>
                <a:gridCol w="1273319">
                  <a:extLst>
                    <a:ext uri="{9D8B030D-6E8A-4147-A177-3AD203B41FA5}">
                      <a16:colId xmlns:a16="http://schemas.microsoft.com/office/drawing/2014/main" xmlns="" val="20000"/>
                    </a:ext>
                  </a:extLst>
                </a:gridCol>
                <a:gridCol w="546170"/>
                <a:gridCol w="653423">
                  <a:extLst>
                    <a:ext uri="{9D8B030D-6E8A-4147-A177-3AD203B41FA5}">
                      <a16:colId xmlns:a16="http://schemas.microsoft.com/office/drawing/2014/main" xmlns="" val="20001"/>
                    </a:ext>
                  </a:extLst>
                </a:gridCol>
                <a:gridCol w="772454">
                  <a:extLst>
                    <a:ext uri="{9D8B030D-6E8A-4147-A177-3AD203B41FA5}">
                      <a16:colId xmlns:a16="http://schemas.microsoft.com/office/drawing/2014/main" xmlns="" val="20002"/>
                    </a:ext>
                  </a:extLst>
                </a:gridCol>
                <a:gridCol w="772454"/>
              </a:tblGrid>
              <a:tr h="403788">
                <a:tc gridSpan="5">
                  <a:txBody>
                    <a:bodyPr/>
                    <a:lstStyle/>
                    <a:p>
                      <a:pPr marL="0" lvl="5" indent="0" algn="ctr" rtl="0">
                        <a:spcBef>
                          <a:spcPts val="0"/>
                        </a:spcBef>
                        <a:spcAft>
                          <a:spcPts val="0"/>
                        </a:spcAft>
                        <a:buNone/>
                      </a:pPr>
                      <a:r>
                        <a:rPr lang="tr-TR" sz="1000" b="1" dirty="0" smtClean="0">
                          <a:solidFill>
                            <a:schemeClr val="tx1"/>
                          </a:solidFill>
                        </a:rPr>
                        <a:t>quiz</a:t>
                      </a:r>
                      <a:r>
                        <a:rPr lang="tr-TR" sz="1000" b="1" baseline="0" dirty="0" smtClean="0">
                          <a:solidFill>
                            <a:schemeClr val="tx1"/>
                          </a:solidFill>
                        </a:rPr>
                        <a:t> table</a:t>
                      </a:r>
                      <a:endParaRPr sz="1000" b="1" dirty="0">
                        <a:solidFill>
                          <a:schemeClr val="tx1"/>
                        </a:solidFill>
                      </a:endParaRPr>
                    </a:p>
                  </a:txBody>
                  <a:tcPr marL="91425" marR="91425" marT="91425" marB="91425">
                    <a:solidFill>
                      <a:schemeClr val="bg1"/>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solidFill>
                  </a:tcPr>
                </a:tc>
              </a:tr>
              <a:tr h="403788">
                <a:tc>
                  <a:txBody>
                    <a:bodyPr/>
                    <a:lstStyle/>
                    <a:p>
                      <a:pPr marL="0" lvl="5" indent="0" algn="ctr" rtl="0">
                        <a:spcBef>
                          <a:spcPts val="0"/>
                        </a:spcBef>
                        <a:spcAft>
                          <a:spcPts val="0"/>
                        </a:spcAft>
                        <a:buNone/>
                      </a:pPr>
                      <a:r>
                        <a:rPr lang="tr-TR" sz="1000" b="1" dirty="0"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style</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fit</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shape</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color</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332195">
                <a:tc>
                  <a:txBody>
                    <a:bodyPr/>
                    <a:lstStyle/>
                    <a:p>
                      <a:pPr lvl="5" algn="l"/>
                      <a:r>
                        <a:rPr lang="en-US" sz="1000" b="0" i="0">
                          <a:solidFill>
                            <a:srgbClr val="000000"/>
                          </a:solidFill>
                          <a:effectLst/>
                          <a:latin typeface="MS Shell Dlg 2"/>
                        </a:rPr>
                        <a:t>4e8118dc-bb3d-49bf-85fc-cca8d83232ac</a:t>
                      </a:r>
                    </a:p>
                  </a:txBody>
                  <a:tcPr marL="19050" marR="19050" marT="19050" marB="19050" anchor="ctr"/>
                </a:tc>
                <a:tc>
                  <a:txBody>
                    <a:bodyPr/>
                    <a:lstStyle/>
                    <a:p>
                      <a:pPr lvl="5" algn="l"/>
                      <a:r>
                        <a:rPr lang="en-US" sz="1000" b="0" i="0" dirty="0">
                          <a:solidFill>
                            <a:srgbClr val="000000"/>
                          </a:solidFill>
                          <a:effectLst/>
                          <a:latin typeface="MS Shell Dlg 2"/>
                        </a:rPr>
                        <a:t>Women's Styles</a:t>
                      </a:r>
                    </a:p>
                  </a:txBody>
                  <a:tcPr marL="19050" marR="19050" marT="19050" marB="19050" anchor="ctr"/>
                </a:tc>
                <a:tc>
                  <a:txBody>
                    <a:bodyPr/>
                    <a:lstStyle/>
                    <a:p>
                      <a:pPr lvl="5" algn="l"/>
                      <a:r>
                        <a:rPr lang="en-US" sz="1000" b="0" i="0">
                          <a:solidFill>
                            <a:srgbClr val="000000"/>
                          </a:solidFill>
                          <a:effectLst/>
                          <a:latin typeface="MS Shell Dlg 2"/>
                        </a:rPr>
                        <a:t>Medium</a:t>
                      </a:r>
                    </a:p>
                  </a:txBody>
                  <a:tcPr marL="19050" marR="19050" marT="19050" marB="19050" anchor="ctr"/>
                </a:tc>
                <a:tc>
                  <a:txBody>
                    <a:bodyPr/>
                    <a:lstStyle/>
                    <a:p>
                      <a:pPr lvl="5" algn="l"/>
                      <a:r>
                        <a:rPr lang="en-US" sz="1000" b="0" i="0">
                          <a:solidFill>
                            <a:srgbClr val="000000"/>
                          </a:solidFill>
                          <a:effectLst/>
                          <a:latin typeface="MS Shell Dlg 2"/>
                        </a:rPr>
                        <a:t>Rectangular</a:t>
                      </a:r>
                    </a:p>
                  </a:txBody>
                  <a:tcPr marL="19050" marR="19050" marT="19050" marB="19050" anchor="ctr"/>
                </a:tc>
                <a:tc>
                  <a:txBody>
                    <a:bodyPr/>
                    <a:lstStyle/>
                    <a:p>
                      <a:pPr algn="l"/>
                      <a:r>
                        <a:rPr lang="en-US" sz="1000" b="0" i="0" dirty="0">
                          <a:solidFill>
                            <a:srgbClr val="000000"/>
                          </a:solidFill>
                          <a:effectLst/>
                          <a:latin typeface="MS Shell Dlg 2"/>
                        </a:rPr>
                        <a:t>Tortoise</a:t>
                      </a:r>
                    </a:p>
                  </a:txBody>
                  <a:tcPr marL="19050" marR="19050" marT="19050" marB="19050" anchor="ctr"/>
                </a:tc>
                <a:extLst>
                  <a:ext uri="{0D108BD9-81ED-4DB2-BD59-A6C34878D82A}">
                    <a16:rowId xmlns:a16="http://schemas.microsoft.com/office/drawing/2014/main" xmlns="" val="10001"/>
                  </a:ext>
                </a:extLst>
              </a:tr>
              <a:tr h="332195">
                <a:tc>
                  <a:txBody>
                    <a:bodyPr/>
                    <a:lstStyle/>
                    <a:p>
                      <a:pPr lvl="5" algn="l"/>
                      <a:r>
                        <a:rPr lang="en-US" sz="1000" b="0" i="0" dirty="0">
                          <a:solidFill>
                            <a:srgbClr val="000000"/>
                          </a:solidFill>
                          <a:effectLst/>
                          <a:latin typeface="MS Shell Dlg 2"/>
                        </a:rPr>
                        <a:t>291f1cca-e507-48be-b063-002b14906468</a:t>
                      </a:r>
                    </a:p>
                  </a:txBody>
                  <a:tcPr marL="19050" marR="19050" marT="19050" marB="19050" anchor="ctr"/>
                </a:tc>
                <a:tc>
                  <a:txBody>
                    <a:bodyPr/>
                    <a:lstStyle/>
                    <a:p>
                      <a:pPr lvl="5" algn="l"/>
                      <a:r>
                        <a:rPr lang="en-US" sz="1000" b="0" i="0">
                          <a:solidFill>
                            <a:srgbClr val="000000"/>
                          </a:solidFill>
                          <a:effectLst/>
                          <a:latin typeface="MS Shell Dlg 2"/>
                        </a:rPr>
                        <a:t>Women's Styles</a:t>
                      </a:r>
                    </a:p>
                  </a:txBody>
                  <a:tcPr marL="19050" marR="19050" marT="19050" marB="19050" anchor="ctr"/>
                </a:tc>
                <a:tc>
                  <a:txBody>
                    <a:bodyPr/>
                    <a:lstStyle/>
                    <a:p>
                      <a:pPr lvl="5" algn="l"/>
                      <a:r>
                        <a:rPr lang="en-US" sz="1000" b="0" i="0" dirty="0">
                          <a:solidFill>
                            <a:srgbClr val="000000"/>
                          </a:solidFill>
                          <a:effectLst/>
                          <a:latin typeface="MS Shell Dlg 2"/>
                        </a:rPr>
                        <a:t>Narrow</a:t>
                      </a:r>
                    </a:p>
                  </a:txBody>
                  <a:tcPr marL="19050" marR="19050" marT="19050" marB="19050" anchor="ctr"/>
                </a:tc>
                <a:tc>
                  <a:txBody>
                    <a:bodyPr/>
                    <a:lstStyle/>
                    <a:p>
                      <a:pPr lvl="5" algn="l"/>
                      <a:r>
                        <a:rPr lang="en-US" sz="1000" b="0" i="0">
                          <a:solidFill>
                            <a:srgbClr val="000000"/>
                          </a:solidFill>
                          <a:effectLst/>
                          <a:latin typeface="MS Shell Dlg 2"/>
                        </a:rPr>
                        <a:t>Round</a:t>
                      </a:r>
                    </a:p>
                  </a:txBody>
                  <a:tcPr marL="19050" marR="19050" marT="19050" marB="19050" anchor="ctr"/>
                </a:tc>
                <a:tc>
                  <a:txBody>
                    <a:bodyPr/>
                    <a:lstStyle/>
                    <a:p>
                      <a:pPr algn="l"/>
                      <a:r>
                        <a:rPr lang="en-US" sz="1000" b="0" i="0">
                          <a:solidFill>
                            <a:srgbClr val="000000"/>
                          </a:solidFill>
                          <a:effectLst/>
                          <a:latin typeface="MS Shell Dlg 2"/>
                        </a:rPr>
                        <a:t>Black</a:t>
                      </a:r>
                    </a:p>
                  </a:txBody>
                  <a:tcPr marL="19050" marR="19050" marT="19050" marB="19050" anchor="ctr"/>
                </a:tc>
              </a:tr>
              <a:tr h="332195">
                <a:tc>
                  <a:txBody>
                    <a:bodyPr/>
                    <a:lstStyle/>
                    <a:p>
                      <a:pPr lvl="5" algn="l"/>
                      <a:r>
                        <a:rPr lang="en-US" sz="1000" b="0" i="0">
                          <a:solidFill>
                            <a:srgbClr val="000000"/>
                          </a:solidFill>
                          <a:effectLst/>
                          <a:latin typeface="MS Shell Dlg 2"/>
                        </a:rPr>
                        <a:t>75122300-0736-4087-b6d8-c0c5373a1a04</a:t>
                      </a:r>
                    </a:p>
                  </a:txBody>
                  <a:tcPr marL="19050" marR="19050" marT="19050" marB="19050" anchor="ctr"/>
                </a:tc>
                <a:tc>
                  <a:txBody>
                    <a:bodyPr/>
                    <a:lstStyle/>
                    <a:p>
                      <a:pPr lvl="5" algn="l"/>
                      <a:r>
                        <a:rPr lang="en-US" sz="1000" b="0" i="0" dirty="0">
                          <a:solidFill>
                            <a:srgbClr val="000000"/>
                          </a:solidFill>
                          <a:effectLst/>
                          <a:latin typeface="MS Shell Dlg 2"/>
                        </a:rPr>
                        <a:t>Women's Styles</a:t>
                      </a:r>
                    </a:p>
                  </a:txBody>
                  <a:tcPr marL="19050" marR="19050" marT="19050" marB="19050" anchor="ctr"/>
                </a:tc>
                <a:tc>
                  <a:txBody>
                    <a:bodyPr/>
                    <a:lstStyle/>
                    <a:p>
                      <a:pPr lvl="5" algn="l"/>
                      <a:r>
                        <a:rPr lang="en-US" sz="1000" b="0" i="0">
                          <a:solidFill>
                            <a:srgbClr val="000000"/>
                          </a:solidFill>
                          <a:effectLst/>
                          <a:latin typeface="MS Shell Dlg 2"/>
                        </a:rPr>
                        <a:t>Wide</a:t>
                      </a:r>
                    </a:p>
                  </a:txBody>
                  <a:tcPr marL="19050" marR="19050" marT="19050" marB="19050" anchor="ctr"/>
                </a:tc>
                <a:tc>
                  <a:txBody>
                    <a:bodyPr/>
                    <a:lstStyle/>
                    <a:p>
                      <a:pPr lvl="5" algn="l"/>
                      <a:r>
                        <a:rPr lang="en-US" sz="1000" b="0" i="0" dirty="0">
                          <a:solidFill>
                            <a:srgbClr val="000000"/>
                          </a:solidFill>
                          <a:effectLst/>
                          <a:latin typeface="MS Shell Dlg 2"/>
                        </a:rPr>
                        <a:t>Rectangular</a:t>
                      </a:r>
                    </a:p>
                  </a:txBody>
                  <a:tcPr marL="19050" marR="19050" marT="19050" marB="19050" anchor="ctr"/>
                </a:tc>
                <a:tc>
                  <a:txBody>
                    <a:bodyPr/>
                    <a:lstStyle/>
                    <a:p>
                      <a:pPr algn="l"/>
                      <a:r>
                        <a:rPr lang="en-US" sz="1000" b="0" i="0" dirty="0">
                          <a:solidFill>
                            <a:srgbClr val="000000"/>
                          </a:solidFill>
                          <a:effectLst/>
                          <a:latin typeface="MS Shell Dlg 2"/>
                        </a:rPr>
                        <a:t>Two-Tone</a:t>
                      </a:r>
                    </a:p>
                  </a:txBody>
                  <a:tcPr marL="19050" marR="19050" marT="19050" marB="19050" anchor="ctr"/>
                </a:tc>
                <a:extLst>
                  <a:ext uri="{0D108BD9-81ED-4DB2-BD59-A6C34878D82A}">
                    <a16:rowId xmlns:a16="http://schemas.microsoft.com/office/drawing/2014/main" xmlns="" val="10002"/>
                  </a:ext>
                </a:extLst>
              </a:tr>
            </a:tbl>
          </a:graphicData>
        </a:graphic>
      </p:graphicFrame>
      <p:graphicFrame>
        <p:nvGraphicFramePr>
          <p:cNvPr id="6" name="Shape 325"/>
          <p:cNvGraphicFramePr/>
          <p:nvPr>
            <p:extLst>
              <p:ext uri="{D42A27DB-BD31-4B8C-83A1-F6EECF244321}">
                <p14:modId xmlns:p14="http://schemas.microsoft.com/office/powerpoint/2010/main" val="4025889418"/>
              </p:ext>
            </p:extLst>
          </p:nvPr>
        </p:nvGraphicFramePr>
        <p:xfrm>
          <a:off x="4316871" y="1173020"/>
          <a:ext cx="4515429" cy="1976587"/>
        </p:xfrm>
        <a:graphic>
          <a:graphicData uri="http://schemas.openxmlformats.org/drawingml/2006/table">
            <a:tbl>
              <a:tblPr>
                <a:noFill/>
                <a:tableStyleId>{8628B589-4659-4227-9C68-565DD4A46BFE}</a:tableStyleId>
              </a:tblPr>
              <a:tblGrid>
                <a:gridCol w="1936147">
                  <a:extLst>
                    <a:ext uri="{9D8B030D-6E8A-4147-A177-3AD203B41FA5}">
                      <a16:colId xmlns:a16="http://schemas.microsoft.com/office/drawing/2014/main" xmlns="" val="20000"/>
                    </a:ext>
                  </a:extLst>
                </a:gridCol>
                <a:gridCol w="1386159"/>
                <a:gridCol w="1193123">
                  <a:extLst>
                    <a:ext uri="{9D8B030D-6E8A-4147-A177-3AD203B41FA5}">
                      <a16:colId xmlns:a16="http://schemas.microsoft.com/office/drawing/2014/main" xmlns="" val="20001"/>
                    </a:ext>
                  </a:extLst>
                </a:gridCol>
              </a:tblGrid>
              <a:tr h="441695">
                <a:tc gridSpan="3">
                  <a:txBody>
                    <a:bodyPr/>
                    <a:lstStyle/>
                    <a:p>
                      <a:pPr marL="0" lvl="0" indent="0" algn="ctr" rtl="0">
                        <a:spcBef>
                          <a:spcPts val="0"/>
                        </a:spcBef>
                        <a:spcAft>
                          <a:spcPts val="0"/>
                        </a:spcAft>
                        <a:buNone/>
                      </a:pPr>
                      <a:r>
                        <a:rPr lang="tr-TR" sz="1000" b="1" dirty="0" smtClean="0">
                          <a:solidFill>
                            <a:schemeClr val="tx1"/>
                          </a:solidFill>
                        </a:rPr>
                        <a:t>home_try_on table</a:t>
                      </a:r>
                      <a:endParaRPr sz="1000" b="1" dirty="0">
                        <a:solidFill>
                          <a:schemeClr val="tx1"/>
                        </a:solidFill>
                      </a:endParaRPr>
                    </a:p>
                  </a:txBody>
                  <a:tcPr marL="91425" marR="91425" marT="91425" marB="91425">
                    <a:solidFill>
                      <a:schemeClr val="bg1">
                        <a:alpha val="82490"/>
                      </a:schemeClr>
                    </a:solidFill>
                  </a:tcPr>
                </a:tc>
                <a:tc hMerge="1">
                  <a:txBody>
                    <a:bodyPr/>
                    <a:lstStyle/>
                    <a:p>
                      <a:pPr marL="0" lvl="0" indent="0" algn="ctr"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hMerge="1">
                  <a:txBody>
                    <a:bodyPr/>
                    <a:lstStyle/>
                    <a:p>
                      <a:pPr marL="0" lvl="0" indent="0" algn="ctr"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r>
              <a:tr h="441695">
                <a:tc>
                  <a:txBody>
                    <a:bodyPr/>
                    <a:lstStyle/>
                    <a:p>
                      <a:pPr marL="0" lvl="0" indent="0" algn="ctr" rtl="0">
                        <a:spcBef>
                          <a:spcPts val="0"/>
                        </a:spcBef>
                        <a:spcAft>
                          <a:spcPts val="0"/>
                        </a:spcAft>
                        <a:buNone/>
                      </a:pPr>
                      <a:r>
                        <a:rPr lang="tr-TR" sz="1000" b="1" dirty="0"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tr-TR" sz="1000" b="1" dirty="0" smtClean="0">
                          <a:solidFill>
                            <a:srgbClr val="FFFFFF"/>
                          </a:solidFill>
                        </a:rPr>
                        <a:t>number_of_pairs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tr-TR" sz="1000" b="1" dirty="0" smtClean="0">
                          <a:solidFill>
                            <a:srgbClr val="FFFFFF"/>
                          </a:solidFill>
                        </a:rPr>
                        <a:t>address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364399">
                <a:tc>
                  <a:txBody>
                    <a:bodyPr/>
                    <a:lstStyle/>
                    <a:p>
                      <a:pPr algn="l"/>
                      <a:r>
                        <a:rPr lang="en-US" sz="1000" b="0" i="0" dirty="0">
                          <a:solidFill>
                            <a:srgbClr val="000000"/>
                          </a:solidFill>
                          <a:effectLst/>
                          <a:latin typeface="MS Shell Dlg 2"/>
                        </a:rPr>
                        <a:t>d8addd87-3217-4429-9a01-d56d68111da7</a:t>
                      </a:r>
                    </a:p>
                  </a:txBody>
                  <a:tcPr marL="19050" marR="19050" marT="19050" marB="19050" anchor="ctr"/>
                </a:tc>
                <a:tc>
                  <a:txBody>
                    <a:bodyPr/>
                    <a:lstStyle/>
                    <a:p>
                      <a:pPr algn="l"/>
                      <a:r>
                        <a:rPr lang="en-US" sz="1000" b="0" i="0" dirty="0">
                          <a:solidFill>
                            <a:srgbClr val="000000"/>
                          </a:solidFill>
                          <a:effectLst/>
                          <a:latin typeface="MS Shell Dlg 2"/>
                        </a:rPr>
                        <a:t>5 pairs</a:t>
                      </a:r>
                    </a:p>
                  </a:txBody>
                  <a:tcPr marL="19050" marR="19050" marT="19050" marB="19050" anchor="ctr"/>
                </a:tc>
                <a:tc>
                  <a:txBody>
                    <a:bodyPr/>
                    <a:lstStyle/>
                    <a:p>
                      <a:pPr algn="l"/>
                      <a:r>
                        <a:rPr lang="en-US" sz="1000" b="0" i="0">
                          <a:solidFill>
                            <a:srgbClr val="000000"/>
                          </a:solidFill>
                          <a:effectLst/>
                          <a:latin typeface="MS Shell Dlg 2"/>
                        </a:rPr>
                        <a:t>145 New York 9a</a:t>
                      </a:r>
                    </a:p>
                  </a:txBody>
                  <a:tcPr marL="19050" marR="19050" marT="19050" marB="19050" anchor="ctr"/>
                </a:tc>
                <a:extLst>
                  <a:ext uri="{0D108BD9-81ED-4DB2-BD59-A6C34878D82A}">
                    <a16:rowId xmlns:a16="http://schemas.microsoft.com/office/drawing/2014/main" xmlns="" val="10001"/>
                  </a:ext>
                </a:extLst>
              </a:tr>
              <a:tr h="364399">
                <a:tc>
                  <a:txBody>
                    <a:bodyPr/>
                    <a:lstStyle/>
                    <a:p>
                      <a:pPr algn="l"/>
                      <a:r>
                        <a:rPr lang="en-US" sz="1000" b="0" i="0" dirty="0">
                          <a:solidFill>
                            <a:srgbClr val="000000"/>
                          </a:solidFill>
                          <a:effectLst/>
                          <a:latin typeface="MS Shell Dlg 2"/>
                        </a:rPr>
                        <a:t>f52b07c8-abe4-4f4a-9d39-ba9fc9a184cc</a:t>
                      </a:r>
                    </a:p>
                  </a:txBody>
                  <a:tcPr marL="19050" marR="19050" marT="19050" marB="19050" anchor="ctr"/>
                </a:tc>
                <a:tc>
                  <a:txBody>
                    <a:bodyPr/>
                    <a:lstStyle/>
                    <a:p>
                      <a:pPr algn="l"/>
                      <a:r>
                        <a:rPr lang="en-US" sz="1000" b="0" i="0" dirty="0">
                          <a:solidFill>
                            <a:srgbClr val="000000"/>
                          </a:solidFill>
                          <a:effectLst/>
                          <a:latin typeface="MS Shell Dlg 2"/>
                        </a:rPr>
                        <a:t>5 pairs</a:t>
                      </a:r>
                    </a:p>
                  </a:txBody>
                  <a:tcPr marL="19050" marR="19050" marT="19050" marB="19050" anchor="ctr"/>
                </a:tc>
                <a:tc>
                  <a:txBody>
                    <a:bodyPr/>
                    <a:lstStyle/>
                    <a:p>
                      <a:pPr algn="l"/>
                      <a:r>
                        <a:rPr lang="en-US" sz="1000" b="0" i="0">
                          <a:solidFill>
                            <a:srgbClr val="000000"/>
                          </a:solidFill>
                          <a:effectLst/>
                          <a:latin typeface="MS Shell Dlg 2"/>
                        </a:rPr>
                        <a:t>383 Madison Ave</a:t>
                      </a:r>
                    </a:p>
                  </a:txBody>
                  <a:tcPr marL="19050" marR="19050" marT="19050" marB="19050" anchor="ctr"/>
                </a:tc>
              </a:tr>
              <a:tr h="364399">
                <a:tc>
                  <a:txBody>
                    <a:bodyPr/>
                    <a:lstStyle/>
                    <a:p>
                      <a:pPr algn="l"/>
                      <a:r>
                        <a:rPr lang="en-US" sz="1000" b="0" i="0" dirty="0">
                          <a:solidFill>
                            <a:srgbClr val="000000"/>
                          </a:solidFill>
                          <a:effectLst/>
                          <a:latin typeface="MS Shell Dlg 2"/>
                        </a:rPr>
                        <a:t>8ba0d2d5-1a31-403e-9fa5-79540f8477f9</a:t>
                      </a:r>
                    </a:p>
                  </a:txBody>
                  <a:tcPr marL="19050" marR="19050" marT="19050" marB="19050" anchor="ctr"/>
                </a:tc>
                <a:tc>
                  <a:txBody>
                    <a:bodyPr/>
                    <a:lstStyle/>
                    <a:p>
                      <a:pPr algn="l"/>
                      <a:r>
                        <a:rPr lang="en-US" sz="1000" b="0" i="0" dirty="0">
                          <a:solidFill>
                            <a:srgbClr val="000000"/>
                          </a:solidFill>
                          <a:effectLst/>
                          <a:latin typeface="MS Shell Dlg 2"/>
                        </a:rPr>
                        <a:t>5 pairs</a:t>
                      </a:r>
                    </a:p>
                  </a:txBody>
                  <a:tcPr marL="19050" marR="19050" marT="19050" marB="19050" anchor="ctr"/>
                </a:tc>
                <a:tc>
                  <a:txBody>
                    <a:bodyPr/>
                    <a:lstStyle/>
                    <a:p>
                      <a:pPr algn="l"/>
                      <a:r>
                        <a:rPr lang="en-US" sz="1000" b="0" i="0" dirty="0">
                          <a:solidFill>
                            <a:srgbClr val="000000"/>
                          </a:solidFill>
                          <a:effectLst/>
                          <a:latin typeface="MS Shell Dlg 2"/>
                        </a:rPr>
                        <a:t>287 Pell St</a:t>
                      </a:r>
                    </a:p>
                  </a:txBody>
                  <a:tcPr marL="19050" marR="19050" marT="19050" marB="19050" anchor="ctr"/>
                </a:tc>
                <a:extLst>
                  <a:ext uri="{0D108BD9-81ED-4DB2-BD59-A6C34878D82A}">
                    <a16:rowId xmlns:a16="http://schemas.microsoft.com/office/drawing/2014/main" xmlns="" val="10002"/>
                  </a:ext>
                </a:extLst>
              </a:tr>
            </a:tbl>
          </a:graphicData>
        </a:graphic>
      </p:graphicFrame>
      <p:graphicFrame>
        <p:nvGraphicFramePr>
          <p:cNvPr id="9" name="Shape 325"/>
          <p:cNvGraphicFramePr/>
          <p:nvPr>
            <p:extLst>
              <p:ext uri="{D42A27DB-BD31-4B8C-83A1-F6EECF244321}">
                <p14:modId xmlns:p14="http://schemas.microsoft.com/office/powerpoint/2010/main" val="3217619716"/>
              </p:ext>
            </p:extLst>
          </p:nvPr>
        </p:nvGraphicFramePr>
        <p:xfrm>
          <a:off x="150093" y="3211009"/>
          <a:ext cx="6814149" cy="1836276"/>
        </p:xfrm>
        <a:graphic>
          <a:graphicData uri="http://schemas.openxmlformats.org/drawingml/2006/table">
            <a:tbl>
              <a:tblPr>
                <a:noFill/>
                <a:tableStyleId>{8628B589-4659-4227-9C68-565DD4A46BFE}</a:tableStyleId>
              </a:tblPr>
              <a:tblGrid>
                <a:gridCol w="1811292">
                  <a:extLst>
                    <a:ext uri="{9D8B030D-6E8A-4147-A177-3AD203B41FA5}">
                      <a16:colId xmlns:a16="http://schemas.microsoft.com/office/drawing/2014/main" xmlns="" val="20000"/>
                    </a:ext>
                  </a:extLst>
                </a:gridCol>
                <a:gridCol w="920385"/>
                <a:gridCol w="1007180">
                  <a:extLst>
                    <a:ext uri="{9D8B030D-6E8A-4147-A177-3AD203B41FA5}">
                      <a16:colId xmlns:a16="http://schemas.microsoft.com/office/drawing/2014/main" xmlns="" val="20001"/>
                    </a:ext>
                  </a:extLst>
                </a:gridCol>
                <a:gridCol w="1018569">
                  <a:extLst>
                    <a:ext uri="{9D8B030D-6E8A-4147-A177-3AD203B41FA5}">
                      <a16:colId xmlns:a16="http://schemas.microsoft.com/office/drawing/2014/main" xmlns="" val="20002"/>
                    </a:ext>
                  </a:extLst>
                </a:gridCol>
                <a:gridCol w="1234035"/>
                <a:gridCol w="822688"/>
              </a:tblGrid>
              <a:tr h="403788">
                <a:tc gridSpan="6">
                  <a:txBody>
                    <a:bodyPr/>
                    <a:lstStyle/>
                    <a:p>
                      <a:pPr marL="0" lvl="5" indent="0" algn="ctr" rtl="0">
                        <a:spcBef>
                          <a:spcPts val="0"/>
                        </a:spcBef>
                        <a:spcAft>
                          <a:spcPts val="0"/>
                        </a:spcAft>
                        <a:buNone/>
                      </a:pPr>
                      <a:r>
                        <a:rPr lang="tr-TR" sz="1000" b="1" dirty="0" smtClean="0">
                          <a:solidFill>
                            <a:schemeClr val="tx1"/>
                          </a:solidFill>
                        </a:rPr>
                        <a:t>purchase table</a:t>
                      </a:r>
                      <a:endParaRPr sz="1000" b="1" dirty="0">
                        <a:solidFill>
                          <a:schemeClr val="tx1"/>
                        </a:solidFill>
                      </a:endParaRPr>
                    </a:p>
                  </a:txBody>
                  <a:tcPr marL="91425" marR="91425" marT="91425" marB="91425">
                    <a:solidFill>
                      <a:schemeClr val="bg1">
                        <a:alpha val="82000"/>
                      </a:schemeClr>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alpha val="82000"/>
                      </a:schemeClr>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alpha val="82000"/>
                      </a:schemeClr>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alpha val="82000"/>
                      </a:schemeClr>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alpha val="82000"/>
                      </a:schemeClr>
                    </a:solidFill>
                  </a:tcPr>
                </a:tc>
                <a:tc hMerge="1">
                  <a:txBody>
                    <a:bodyPr/>
                    <a:lstStyle/>
                    <a:p>
                      <a:pPr marL="0" lvl="5" indent="0" algn="ctr" rtl="0">
                        <a:spcBef>
                          <a:spcPts val="0"/>
                        </a:spcBef>
                        <a:spcAft>
                          <a:spcPts val="0"/>
                        </a:spcAft>
                        <a:buNone/>
                      </a:pPr>
                      <a:endParaRPr sz="1000" b="1" dirty="0">
                        <a:solidFill>
                          <a:srgbClr val="FFFFFF"/>
                        </a:solidFill>
                      </a:endParaRPr>
                    </a:p>
                  </a:txBody>
                  <a:tcPr marL="91425" marR="91425" marT="91425" marB="91425">
                    <a:solidFill>
                      <a:schemeClr val="bg1">
                        <a:alpha val="82000"/>
                      </a:schemeClr>
                    </a:solidFill>
                  </a:tcPr>
                </a:tc>
              </a:tr>
              <a:tr h="403788">
                <a:tc>
                  <a:txBody>
                    <a:bodyPr/>
                    <a:lstStyle/>
                    <a:p>
                      <a:pPr marL="0" lvl="5" indent="0" algn="ctr" rtl="0">
                        <a:spcBef>
                          <a:spcPts val="0"/>
                        </a:spcBef>
                        <a:spcAft>
                          <a:spcPts val="0"/>
                        </a:spcAft>
                        <a:buNone/>
                      </a:pPr>
                      <a:r>
                        <a:rPr lang="tr-TR" sz="1000" b="1" dirty="0"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product_id</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style</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model_name</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color</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price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332195">
                <a:tc>
                  <a:txBody>
                    <a:bodyPr/>
                    <a:lstStyle/>
                    <a:p>
                      <a:pPr algn="ctr"/>
                      <a:r>
                        <a:rPr lang="en-US" sz="1000" b="0" i="0" dirty="0">
                          <a:solidFill>
                            <a:srgbClr val="000000"/>
                          </a:solidFill>
                          <a:effectLst/>
                          <a:latin typeface="MS Shell Dlg 2"/>
                        </a:rPr>
                        <a:t>00a9dd17-36c8-430c-9d76-df49d4197dcf</a:t>
                      </a:r>
                    </a:p>
                  </a:txBody>
                  <a:tcPr marL="19050" marR="19050" marT="19050" marB="19050" anchor="ctr"/>
                </a:tc>
                <a:tc>
                  <a:txBody>
                    <a:bodyPr/>
                    <a:lstStyle/>
                    <a:p>
                      <a:pPr algn="ctr"/>
                      <a:r>
                        <a:rPr lang="en-US" sz="1000" b="0" i="0">
                          <a:solidFill>
                            <a:srgbClr val="000000"/>
                          </a:solidFill>
                          <a:effectLst/>
                          <a:latin typeface="MS Shell Dlg 2"/>
                        </a:rPr>
                        <a:t>8</a:t>
                      </a:r>
                    </a:p>
                  </a:txBody>
                  <a:tcPr marL="19050" marR="19050" marT="19050" marB="19050" anchor="ctr"/>
                </a:tc>
                <a:tc>
                  <a:txBody>
                    <a:bodyPr/>
                    <a:lstStyle/>
                    <a:p>
                      <a:pPr algn="ctr"/>
                      <a:r>
                        <a:rPr lang="en-US" sz="1000" b="0" i="0">
                          <a:solidFill>
                            <a:srgbClr val="000000"/>
                          </a:solidFill>
                          <a:effectLst/>
                          <a:latin typeface="MS Shell Dlg 2"/>
                        </a:rPr>
                        <a:t>Women's Styles</a:t>
                      </a:r>
                    </a:p>
                  </a:txBody>
                  <a:tcPr marL="19050" marR="19050" marT="19050" marB="19050" anchor="ctr"/>
                </a:tc>
                <a:tc>
                  <a:txBody>
                    <a:bodyPr/>
                    <a:lstStyle/>
                    <a:p>
                      <a:pPr algn="ctr"/>
                      <a:r>
                        <a:rPr lang="en-US" sz="1000" b="0" i="0">
                          <a:solidFill>
                            <a:srgbClr val="000000"/>
                          </a:solidFill>
                          <a:effectLst/>
                          <a:latin typeface="MS Shell Dlg 2"/>
                        </a:rPr>
                        <a:t>Lucy</a:t>
                      </a:r>
                    </a:p>
                  </a:txBody>
                  <a:tcPr marL="19050" marR="19050" marT="19050" marB="19050" anchor="ctr"/>
                </a:tc>
                <a:tc>
                  <a:txBody>
                    <a:bodyPr/>
                    <a:lstStyle/>
                    <a:p>
                      <a:pPr algn="ctr"/>
                      <a:r>
                        <a:rPr lang="en-US" sz="1000" b="0" i="0">
                          <a:solidFill>
                            <a:srgbClr val="000000"/>
                          </a:solidFill>
                          <a:effectLst/>
                          <a:latin typeface="MS Shell Dlg 2"/>
                        </a:rPr>
                        <a:t>Jet Black</a:t>
                      </a:r>
                    </a:p>
                  </a:txBody>
                  <a:tcPr marL="19050" marR="19050" marT="19050" marB="19050" anchor="ctr"/>
                </a:tc>
                <a:tc>
                  <a:txBody>
                    <a:bodyPr/>
                    <a:lstStyle/>
                    <a:p>
                      <a:pPr algn="ctr"/>
                      <a:r>
                        <a:rPr lang="en-US" sz="1000" b="0" i="0">
                          <a:solidFill>
                            <a:srgbClr val="000000"/>
                          </a:solidFill>
                          <a:effectLst/>
                          <a:latin typeface="MS Shell Dlg 2"/>
                        </a:rPr>
                        <a:t>150</a:t>
                      </a:r>
                    </a:p>
                  </a:txBody>
                  <a:tcPr marL="19050" marR="19050" marT="19050" marB="19050" anchor="ctr"/>
                </a:tc>
                <a:extLst>
                  <a:ext uri="{0D108BD9-81ED-4DB2-BD59-A6C34878D82A}">
                    <a16:rowId xmlns:a16="http://schemas.microsoft.com/office/drawing/2014/main" xmlns="" val="10001"/>
                  </a:ext>
                </a:extLst>
              </a:tr>
              <a:tr h="332195">
                <a:tc>
                  <a:txBody>
                    <a:bodyPr/>
                    <a:lstStyle/>
                    <a:p>
                      <a:pPr algn="ctr"/>
                      <a:r>
                        <a:rPr lang="en-US" sz="1000" b="0" i="0">
                          <a:solidFill>
                            <a:srgbClr val="000000"/>
                          </a:solidFill>
                          <a:effectLst/>
                          <a:latin typeface="MS Shell Dlg 2"/>
                        </a:rPr>
                        <a:t>00e15fe0-c86f-4818-9c63-3422211baa97</a:t>
                      </a:r>
                    </a:p>
                  </a:txBody>
                  <a:tcPr marL="19050" marR="19050" marT="19050" marB="19050" anchor="ctr"/>
                </a:tc>
                <a:tc>
                  <a:txBody>
                    <a:bodyPr/>
                    <a:lstStyle/>
                    <a:p>
                      <a:pPr algn="ctr"/>
                      <a:r>
                        <a:rPr lang="en-US" sz="1000" b="0" i="0">
                          <a:solidFill>
                            <a:srgbClr val="000000"/>
                          </a:solidFill>
                          <a:effectLst/>
                          <a:latin typeface="MS Shell Dlg 2"/>
                        </a:rPr>
                        <a:t>7</a:t>
                      </a:r>
                    </a:p>
                  </a:txBody>
                  <a:tcPr marL="19050" marR="19050" marT="19050" marB="19050" anchor="ctr"/>
                </a:tc>
                <a:tc>
                  <a:txBody>
                    <a:bodyPr/>
                    <a:lstStyle/>
                    <a:p>
                      <a:pPr algn="ctr"/>
                      <a:r>
                        <a:rPr lang="en-US" sz="1000" b="0" i="0" dirty="0">
                          <a:solidFill>
                            <a:srgbClr val="000000"/>
                          </a:solidFill>
                          <a:effectLst/>
                          <a:latin typeface="MS Shell Dlg 2"/>
                        </a:rPr>
                        <a:t>Women's Styles</a:t>
                      </a:r>
                    </a:p>
                  </a:txBody>
                  <a:tcPr marL="19050" marR="19050" marT="19050" marB="19050" anchor="ctr"/>
                </a:tc>
                <a:tc>
                  <a:txBody>
                    <a:bodyPr/>
                    <a:lstStyle/>
                    <a:p>
                      <a:pPr algn="ctr"/>
                      <a:r>
                        <a:rPr lang="en-US" sz="1000" b="0" i="0">
                          <a:solidFill>
                            <a:srgbClr val="000000"/>
                          </a:solidFill>
                          <a:effectLst/>
                          <a:latin typeface="MS Shell Dlg 2"/>
                        </a:rPr>
                        <a:t>Lucy</a:t>
                      </a:r>
                    </a:p>
                  </a:txBody>
                  <a:tcPr marL="19050" marR="19050" marT="19050" marB="19050" anchor="ctr"/>
                </a:tc>
                <a:tc>
                  <a:txBody>
                    <a:bodyPr/>
                    <a:lstStyle/>
                    <a:p>
                      <a:pPr algn="ctr"/>
                      <a:r>
                        <a:rPr lang="en-US" sz="1000" b="0" i="0">
                          <a:solidFill>
                            <a:srgbClr val="000000"/>
                          </a:solidFill>
                          <a:effectLst/>
                          <a:latin typeface="MS Shell Dlg 2"/>
                        </a:rPr>
                        <a:t>Elderflower Crystal</a:t>
                      </a:r>
                    </a:p>
                  </a:txBody>
                  <a:tcPr marL="19050" marR="19050" marT="19050" marB="19050" anchor="ctr"/>
                </a:tc>
                <a:tc>
                  <a:txBody>
                    <a:bodyPr/>
                    <a:lstStyle/>
                    <a:p>
                      <a:pPr algn="ctr"/>
                      <a:r>
                        <a:rPr lang="en-US" sz="1000" b="0" i="0">
                          <a:solidFill>
                            <a:srgbClr val="000000"/>
                          </a:solidFill>
                          <a:effectLst/>
                          <a:latin typeface="MS Shell Dlg 2"/>
                        </a:rPr>
                        <a:t>150</a:t>
                      </a:r>
                    </a:p>
                  </a:txBody>
                  <a:tcPr marL="19050" marR="19050" marT="19050" marB="19050" anchor="ctr"/>
                </a:tc>
              </a:tr>
              <a:tr h="332195">
                <a:tc>
                  <a:txBody>
                    <a:bodyPr/>
                    <a:lstStyle/>
                    <a:p>
                      <a:pPr algn="ctr"/>
                      <a:r>
                        <a:rPr lang="en-US" sz="1000" b="0" i="0">
                          <a:solidFill>
                            <a:srgbClr val="000000"/>
                          </a:solidFill>
                          <a:effectLst/>
                          <a:latin typeface="MS Shell Dlg 2"/>
                        </a:rPr>
                        <a:t>017506f7-aba1-4b9d-8b7b-f4426e71b8ca</a:t>
                      </a:r>
                    </a:p>
                  </a:txBody>
                  <a:tcPr marL="19050" marR="19050" marT="19050" marB="19050" anchor="ctr"/>
                </a:tc>
                <a:tc>
                  <a:txBody>
                    <a:bodyPr/>
                    <a:lstStyle/>
                    <a:p>
                      <a:pPr algn="ctr"/>
                      <a:r>
                        <a:rPr lang="en-US" sz="1000" b="0" i="0">
                          <a:solidFill>
                            <a:srgbClr val="000000"/>
                          </a:solidFill>
                          <a:effectLst/>
                          <a:latin typeface="MS Shell Dlg 2"/>
                        </a:rPr>
                        <a:t>4</a:t>
                      </a:r>
                    </a:p>
                  </a:txBody>
                  <a:tcPr marL="19050" marR="19050" marT="19050" marB="19050" anchor="ctr"/>
                </a:tc>
                <a:tc>
                  <a:txBody>
                    <a:bodyPr/>
                    <a:lstStyle/>
                    <a:p>
                      <a:pPr algn="ctr"/>
                      <a:r>
                        <a:rPr lang="en-US" sz="1000" b="0" i="0" dirty="0">
                          <a:solidFill>
                            <a:srgbClr val="000000"/>
                          </a:solidFill>
                          <a:effectLst/>
                          <a:latin typeface="MS Shell Dlg 2"/>
                        </a:rPr>
                        <a:t>Men's Styles</a:t>
                      </a:r>
                    </a:p>
                  </a:txBody>
                  <a:tcPr marL="19050" marR="19050" marT="19050" marB="19050" anchor="ctr"/>
                </a:tc>
                <a:tc>
                  <a:txBody>
                    <a:bodyPr/>
                    <a:lstStyle/>
                    <a:p>
                      <a:pPr algn="ctr"/>
                      <a:r>
                        <a:rPr lang="en-US" sz="1000" b="0" i="0">
                          <a:solidFill>
                            <a:srgbClr val="000000"/>
                          </a:solidFill>
                          <a:effectLst/>
                          <a:latin typeface="MS Shell Dlg 2"/>
                        </a:rPr>
                        <a:t>Dawes</a:t>
                      </a:r>
                    </a:p>
                  </a:txBody>
                  <a:tcPr marL="19050" marR="19050" marT="19050" marB="19050" anchor="ctr"/>
                </a:tc>
                <a:tc>
                  <a:txBody>
                    <a:bodyPr/>
                    <a:lstStyle/>
                    <a:p>
                      <a:pPr algn="ctr"/>
                      <a:r>
                        <a:rPr lang="en-US" sz="1000" b="0" i="0">
                          <a:solidFill>
                            <a:srgbClr val="000000"/>
                          </a:solidFill>
                          <a:effectLst/>
                          <a:latin typeface="MS Shell Dlg 2"/>
                        </a:rPr>
                        <a:t>Jet Black</a:t>
                      </a:r>
                    </a:p>
                  </a:txBody>
                  <a:tcPr marL="19050" marR="19050" marT="19050" marB="19050" anchor="ctr"/>
                </a:tc>
                <a:tc>
                  <a:txBody>
                    <a:bodyPr/>
                    <a:lstStyle/>
                    <a:p>
                      <a:pPr algn="ctr"/>
                      <a:r>
                        <a:rPr lang="en-US" sz="1000" b="0" i="0" dirty="0">
                          <a:solidFill>
                            <a:srgbClr val="000000"/>
                          </a:solidFill>
                          <a:effectLst/>
                          <a:latin typeface="MS Shell Dlg 2"/>
                        </a:rPr>
                        <a:t>150</a:t>
                      </a:r>
                    </a:p>
                  </a:txBody>
                  <a:tcPr marL="19050" marR="19050" marT="19050" marB="1905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922006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3.1 home_try_on_funnel table</a:t>
            </a:r>
            <a:endParaRPr sz="2400" b="1" dirty="0">
              <a:solidFill>
                <a:srgbClr val="295269"/>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391830983"/>
              </p:ext>
            </p:extLst>
          </p:nvPr>
        </p:nvGraphicFramePr>
        <p:xfrm>
          <a:off x="228578" y="1130225"/>
          <a:ext cx="4983761" cy="2813015"/>
        </p:xfrm>
        <a:graphic>
          <a:graphicData uri="http://schemas.openxmlformats.org/drawingml/2006/table">
            <a:tbl>
              <a:tblPr>
                <a:noFill/>
                <a:tableStyleId>{8628B589-4659-4227-9C68-565DD4A46BFE}</a:tableStyleId>
              </a:tblPr>
              <a:tblGrid>
                <a:gridCol w="2468563">
                  <a:extLst>
                    <a:ext uri="{9D8B030D-6E8A-4147-A177-3AD203B41FA5}">
                      <a16:colId xmlns:a16="http://schemas.microsoft.com/office/drawing/2014/main" xmlns="" val="20000"/>
                    </a:ext>
                  </a:extLst>
                </a:gridCol>
                <a:gridCol w="720314"/>
                <a:gridCol w="840509">
                  <a:extLst>
                    <a:ext uri="{9D8B030D-6E8A-4147-A177-3AD203B41FA5}">
                      <a16:colId xmlns:a16="http://schemas.microsoft.com/office/drawing/2014/main" xmlns="" val="20001"/>
                    </a:ext>
                  </a:extLst>
                </a:gridCol>
                <a:gridCol w="954375">
                  <a:extLst>
                    <a:ext uri="{9D8B030D-6E8A-4147-A177-3AD203B41FA5}">
                      <a16:colId xmlns:a16="http://schemas.microsoft.com/office/drawing/2014/main" xmlns="" val="20002"/>
                    </a:ext>
                  </a:extLst>
                </a:gridCol>
              </a:tblGrid>
              <a:tr h="403788">
                <a:tc>
                  <a:txBody>
                    <a:bodyPr/>
                    <a:lstStyle/>
                    <a:p>
                      <a:pPr marL="0" lvl="5" indent="0" algn="ctr" rtl="0">
                        <a:spcBef>
                          <a:spcPts val="0"/>
                        </a:spcBef>
                        <a:spcAft>
                          <a:spcPts val="0"/>
                        </a:spcAft>
                        <a:buNone/>
                      </a:pPr>
                      <a:r>
                        <a:rPr lang="tr-TR" sz="1000" b="1" dirty="0"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is_home_try_on</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number_of_pairs</a:t>
                      </a:r>
                      <a:endParaRPr sz="1000" b="1" dirty="0">
                        <a:solidFill>
                          <a:srgbClr val="FFFFFF"/>
                        </a:solidFill>
                      </a:endParaRPr>
                    </a:p>
                  </a:txBody>
                  <a:tcPr marL="91425" marR="91425" marT="91425" marB="91425">
                    <a:solidFill>
                      <a:srgbClr val="204056">
                        <a:alpha val="82490"/>
                      </a:srgbClr>
                    </a:solidFill>
                  </a:tcPr>
                </a:tc>
                <a:tc>
                  <a:txBody>
                    <a:bodyPr/>
                    <a:lstStyle/>
                    <a:p>
                      <a:pPr marL="0" lvl="5" indent="0" algn="ctr" rtl="0">
                        <a:spcBef>
                          <a:spcPts val="0"/>
                        </a:spcBef>
                        <a:spcAft>
                          <a:spcPts val="0"/>
                        </a:spcAft>
                        <a:buNone/>
                      </a:pPr>
                      <a:r>
                        <a:rPr lang="tr-TR" sz="1000" b="1" dirty="0" smtClean="0">
                          <a:solidFill>
                            <a:srgbClr val="FFFFFF"/>
                          </a:solidFill>
                        </a:rPr>
                        <a:t>is_purchase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332195">
                <a:tc>
                  <a:txBody>
                    <a:bodyPr/>
                    <a:lstStyle/>
                    <a:p>
                      <a:pPr algn="ctr"/>
                      <a:r>
                        <a:rPr lang="en-US" sz="1000" b="0" i="0" dirty="0">
                          <a:solidFill>
                            <a:srgbClr val="000000"/>
                          </a:solidFill>
                          <a:effectLst/>
                          <a:latin typeface="MS Shell Dlg 2"/>
                        </a:rPr>
                        <a:t>4e8118dc-bb3d-49bf-85fc-cca8d83232ac</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c>
                  <a:txBody>
                    <a:bodyPr/>
                    <a:lstStyle/>
                    <a:p>
                      <a:pPr algn="ctr"/>
                      <a:r>
                        <a:rPr lang="en-US" sz="1000" b="0" i="0">
                          <a:solidFill>
                            <a:srgbClr val="000000"/>
                          </a:solidFill>
                          <a:effectLst/>
                          <a:latin typeface="MS Shell Dlg 2"/>
                        </a:rPr>
                        <a:t>3 pairs</a:t>
                      </a:r>
                    </a:p>
                  </a:txBody>
                  <a:tcPr marL="19050" marR="19050" marT="19050" marB="19050" anchor="ctr"/>
                </a:tc>
                <a:tc>
                  <a:txBody>
                    <a:bodyPr/>
                    <a:lstStyle/>
                    <a:p>
                      <a:pPr algn="ctr"/>
                      <a:r>
                        <a:rPr lang="en-US" sz="1000" b="0" i="0">
                          <a:solidFill>
                            <a:srgbClr val="000000"/>
                          </a:solidFill>
                          <a:effectLst/>
                          <a:latin typeface="MS Shell Dlg 2"/>
                        </a:rPr>
                        <a:t>False</a:t>
                      </a:r>
                    </a:p>
                  </a:txBody>
                  <a:tcPr marL="19050" marR="19050" marT="19050" marB="19050" anchor="ctr"/>
                </a:tc>
                <a:extLst>
                  <a:ext uri="{0D108BD9-81ED-4DB2-BD59-A6C34878D82A}">
                    <a16:rowId xmlns:a16="http://schemas.microsoft.com/office/drawing/2014/main" xmlns="" val="10001"/>
                  </a:ext>
                </a:extLst>
              </a:tr>
              <a:tr h="332195">
                <a:tc>
                  <a:txBody>
                    <a:bodyPr/>
                    <a:lstStyle/>
                    <a:p>
                      <a:pPr algn="ctr"/>
                      <a:r>
                        <a:rPr lang="en-US" sz="1000" b="0" i="0">
                          <a:solidFill>
                            <a:srgbClr val="000000"/>
                          </a:solidFill>
                          <a:effectLst/>
                          <a:latin typeface="MS Shell Dlg 2"/>
                        </a:rPr>
                        <a:t>291f1cca-e507-48be-b063-002b14906468</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c>
                  <a:txBody>
                    <a:bodyPr/>
                    <a:lstStyle/>
                    <a:p>
                      <a:pPr algn="ctr"/>
                      <a:r>
                        <a:rPr lang="en-US" sz="1000" b="0" i="0">
                          <a:solidFill>
                            <a:srgbClr val="000000"/>
                          </a:solidFill>
                          <a:effectLst/>
                          <a:latin typeface="MS Shell Dlg 2"/>
                        </a:rPr>
                        <a:t>3 pairs</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r>
              <a:tr h="332195">
                <a:tc>
                  <a:txBody>
                    <a:bodyPr/>
                    <a:lstStyle/>
                    <a:p>
                      <a:pPr algn="ctr"/>
                      <a:r>
                        <a:rPr lang="en-US" sz="1000" b="0" i="0">
                          <a:solidFill>
                            <a:srgbClr val="000000"/>
                          </a:solidFill>
                          <a:effectLst/>
                          <a:latin typeface="MS Shell Dlg 2"/>
                        </a:rPr>
                        <a:t>75122300-0736-4087-b6d8-c0c5373a1a04</a:t>
                      </a:r>
                    </a:p>
                  </a:txBody>
                  <a:tcPr marL="19050" marR="19050" marT="19050" marB="19050" anchor="ctr"/>
                </a:tc>
                <a:tc>
                  <a:txBody>
                    <a:bodyPr/>
                    <a:lstStyle/>
                    <a:p>
                      <a:pPr algn="ctr"/>
                      <a:r>
                        <a:rPr lang="en-US" sz="1000" b="0" i="0" dirty="0">
                          <a:solidFill>
                            <a:srgbClr val="000000"/>
                          </a:solidFill>
                          <a:effectLst/>
                          <a:latin typeface="MS Shell Dlg 2"/>
                        </a:rPr>
                        <a:t>False</a:t>
                      </a:r>
                    </a:p>
                  </a:txBody>
                  <a:tcPr marL="19050" marR="19050" marT="19050" marB="19050" anchor="ctr"/>
                </a:tc>
                <a:tc>
                  <a:txBody>
                    <a:bodyPr/>
                    <a:lstStyle/>
                    <a:p>
                      <a:pPr algn="ctr"/>
                      <a:r>
                        <a:rPr lang="en-US" sz="1000" b="0" i="0">
                          <a:solidFill>
                            <a:srgbClr val="000000"/>
                          </a:solidFill>
                          <a:effectLst/>
                          <a:latin typeface="MS Shell Dlg 2"/>
                        </a:rPr>
                        <a:t>N/A</a:t>
                      </a:r>
                    </a:p>
                  </a:txBody>
                  <a:tcPr marL="19050" marR="19050" marT="19050" marB="19050" anchor="ctr"/>
                </a:tc>
                <a:tc>
                  <a:txBody>
                    <a:bodyPr/>
                    <a:lstStyle/>
                    <a:p>
                      <a:pPr algn="ctr"/>
                      <a:r>
                        <a:rPr lang="en-US" sz="1000" b="0" i="0">
                          <a:solidFill>
                            <a:srgbClr val="000000"/>
                          </a:solidFill>
                          <a:effectLst/>
                          <a:latin typeface="MS Shell Dlg 2"/>
                        </a:rPr>
                        <a:t>False</a:t>
                      </a:r>
                    </a:p>
                  </a:txBody>
                  <a:tcPr marL="19050" marR="19050" marT="19050" marB="19050" anchor="ctr"/>
                </a:tc>
              </a:tr>
              <a:tr h="332195">
                <a:tc>
                  <a:txBody>
                    <a:bodyPr/>
                    <a:lstStyle/>
                    <a:p>
                      <a:pPr algn="ctr"/>
                      <a:r>
                        <a:rPr lang="en-US" sz="1000" b="0" i="0">
                          <a:solidFill>
                            <a:srgbClr val="000000"/>
                          </a:solidFill>
                          <a:effectLst/>
                          <a:latin typeface="MS Shell Dlg 2"/>
                        </a:rPr>
                        <a:t>75bc6ebd-40cd-4e1d-a301-27ddd93b12e2</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c>
                  <a:txBody>
                    <a:bodyPr/>
                    <a:lstStyle/>
                    <a:p>
                      <a:pPr algn="ctr"/>
                      <a:r>
                        <a:rPr lang="en-US" sz="1000" b="0" i="0">
                          <a:solidFill>
                            <a:srgbClr val="000000"/>
                          </a:solidFill>
                          <a:effectLst/>
                          <a:latin typeface="MS Shell Dlg 2"/>
                        </a:rPr>
                        <a:t>5 pairs</a:t>
                      </a:r>
                    </a:p>
                  </a:txBody>
                  <a:tcPr marL="19050" marR="19050" marT="19050" marB="19050" anchor="ctr"/>
                </a:tc>
                <a:tc>
                  <a:txBody>
                    <a:bodyPr/>
                    <a:lstStyle/>
                    <a:p>
                      <a:pPr algn="ctr"/>
                      <a:r>
                        <a:rPr lang="en-US" sz="1000" b="0" i="0" dirty="0">
                          <a:solidFill>
                            <a:srgbClr val="000000"/>
                          </a:solidFill>
                          <a:effectLst/>
                          <a:latin typeface="MS Shell Dlg 2"/>
                        </a:rPr>
                        <a:t>False</a:t>
                      </a:r>
                    </a:p>
                  </a:txBody>
                  <a:tcPr marL="19050" marR="19050" marT="19050" marB="19050" anchor="ctr"/>
                </a:tc>
              </a:tr>
              <a:tr h="332195">
                <a:tc>
                  <a:txBody>
                    <a:bodyPr/>
                    <a:lstStyle/>
                    <a:p>
                      <a:pPr algn="ctr"/>
                      <a:r>
                        <a:rPr lang="en-US" sz="1000" b="0" i="0">
                          <a:solidFill>
                            <a:srgbClr val="000000"/>
                          </a:solidFill>
                          <a:effectLst/>
                          <a:latin typeface="MS Shell Dlg 2"/>
                        </a:rPr>
                        <a:t>ce965c4d-7a2b-4db6-9847-601747fa7812</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c>
                  <a:txBody>
                    <a:bodyPr/>
                    <a:lstStyle/>
                    <a:p>
                      <a:pPr algn="ctr"/>
                      <a:r>
                        <a:rPr lang="en-US" sz="1000" b="0" i="0">
                          <a:solidFill>
                            <a:srgbClr val="000000"/>
                          </a:solidFill>
                          <a:effectLst/>
                          <a:latin typeface="MS Shell Dlg 2"/>
                        </a:rPr>
                        <a:t>3 pairs</a:t>
                      </a:r>
                    </a:p>
                  </a:txBody>
                  <a:tcPr marL="19050" marR="19050" marT="19050" marB="19050" anchor="ctr"/>
                </a:tc>
                <a:tc>
                  <a:txBody>
                    <a:bodyPr/>
                    <a:lstStyle/>
                    <a:p>
                      <a:pPr algn="ctr"/>
                      <a:r>
                        <a:rPr lang="en-US" sz="1000" b="0" i="0" dirty="0">
                          <a:solidFill>
                            <a:srgbClr val="000000"/>
                          </a:solidFill>
                          <a:effectLst/>
                          <a:latin typeface="MS Shell Dlg 2"/>
                        </a:rPr>
                        <a:t>True</a:t>
                      </a:r>
                    </a:p>
                  </a:txBody>
                  <a:tcPr marL="19050" marR="19050" marT="19050" marB="19050" anchor="ctr"/>
                </a:tc>
              </a:tr>
              <a:tr h="332195">
                <a:tc>
                  <a:txBody>
                    <a:bodyPr/>
                    <a:lstStyle/>
                    <a:p>
                      <a:pPr algn="ctr"/>
                      <a:r>
                        <a:rPr lang="en-US" sz="1000" b="0" i="0">
                          <a:solidFill>
                            <a:srgbClr val="000000"/>
                          </a:solidFill>
                          <a:effectLst/>
                          <a:latin typeface="MS Shell Dlg 2"/>
                        </a:rPr>
                        <a:t>28867d12-27a6-4e6a-a5fb-8bb5440117ae</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c>
                  <a:txBody>
                    <a:bodyPr/>
                    <a:lstStyle/>
                    <a:p>
                      <a:pPr algn="ctr"/>
                      <a:r>
                        <a:rPr lang="en-US" sz="1000" b="0" i="0">
                          <a:solidFill>
                            <a:srgbClr val="000000"/>
                          </a:solidFill>
                          <a:effectLst/>
                          <a:latin typeface="MS Shell Dlg 2"/>
                        </a:rPr>
                        <a:t>5 pairs</a:t>
                      </a:r>
                    </a:p>
                  </a:txBody>
                  <a:tcPr marL="19050" marR="19050" marT="19050" marB="19050" anchor="ctr"/>
                </a:tc>
                <a:tc>
                  <a:txBody>
                    <a:bodyPr/>
                    <a:lstStyle/>
                    <a:p>
                      <a:pPr algn="ctr"/>
                      <a:r>
                        <a:rPr lang="en-US" sz="1000" b="0" i="0">
                          <a:solidFill>
                            <a:srgbClr val="000000"/>
                          </a:solidFill>
                          <a:effectLst/>
                          <a:latin typeface="MS Shell Dlg 2"/>
                        </a:rPr>
                        <a:t>True</a:t>
                      </a:r>
                    </a:p>
                  </a:txBody>
                  <a:tcPr marL="19050" marR="19050" marT="19050" marB="19050" anchor="ctr"/>
                </a:tc>
              </a:tr>
              <a:tr h="332195">
                <a:tc>
                  <a:txBody>
                    <a:bodyPr/>
                    <a:lstStyle/>
                    <a:p>
                      <a:pPr algn="ctr"/>
                      <a:r>
                        <a:rPr lang="en-US" sz="1000" b="0" i="0">
                          <a:solidFill>
                            <a:srgbClr val="000000"/>
                          </a:solidFill>
                          <a:effectLst/>
                          <a:latin typeface="MS Shell Dlg 2"/>
                        </a:rPr>
                        <a:t>5a7a7e13-fbcf-46e4-9093-79799649d6c5</a:t>
                      </a:r>
                    </a:p>
                  </a:txBody>
                  <a:tcPr marL="19050" marR="19050" marT="19050" marB="19050" anchor="ctr"/>
                </a:tc>
                <a:tc>
                  <a:txBody>
                    <a:bodyPr/>
                    <a:lstStyle/>
                    <a:p>
                      <a:pPr algn="ctr"/>
                      <a:r>
                        <a:rPr lang="en-US" sz="1000" b="0" i="0">
                          <a:solidFill>
                            <a:srgbClr val="000000"/>
                          </a:solidFill>
                          <a:effectLst/>
                          <a:latin typeface="MS Shell Dlg 2"/>
                        </a:rPr>
                        <a:t>False</a:t>
                      </a:r>
                    </a:p>
                  </a:txBody>
                  <a:tcPr marL="19050" marR="19050" marT="19050" marB="19050" anchor="ctr"/>
                </a:tc>
                <a:tc>
                  <a:txBody>
                    <a:bodyPr/>
                    <a:lstStyle/>
                    <a:p>
                      <a:pPr algn="ctr"/>
                      <a:r>
                        <a:rPr lang="en-US" sz="1000" b="0" i="0">
                          <a:solidFill>
                            <a:srgbClr val="000000"/>
                          </a:solidFill>
                          <a:effectLst/>
                          <a:latin typeface="MS Shell Dlg 2"/>
                        </a:rPr>
                        <a:t>N/A</a:t>
                      </a:r>
                    </a:p>
                  </a:txBody>
                  <a:tcPr marL="19050" marR="19050" marT="19050" marB="19050" anchor="ctr"/>
                </a:tc>
                <a:tc>
                  <a:txBody>
                    <a:bodyPr/>
                    <a:lstStyle/>
                    <a:p>
                      <a:pPr algn="ctr"/>
                      <a:r>
                        <a:rPr lang="en-US" sz="1000" b="0" i="0" dirty="0">
                          <a:solidFill>
                            <a:srgbClr val="000000"/>
                          </a:solidFill>
                          <a:effectLst/>
                          <a:latin typeface="MS Shell Dlg 2"/>
                        </a:rPr>
                        <a:t>False</a:t>
                      </a:r>
                    </a:p>
                  </a:txBody>
                  <a:tcPr marL="19050" marR="19050" marT="19050" marB="19050" anchor="ctr"/>
                </a:tc>
              </a:tr>
            </a:tbl>
          </a:graphicData>
        </a:graphic>
      </p:graphicFrame>
      <p:sp>
        <p:nvSpPr>
          <p:cNvPr id="7" name="Shape 323"/>
          <p:cNvSpPr txBox="1"/>
          <p:nvPr/>
        </p:nvSpPr>
        <p:spPr>
          <a:xfrm>
            <a:off x="5320146" y="1130225"/>
            <a:ext cx="3729854" cy="300766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tr-TR" sz="900" dirty="0" smtClean="0">
                <a:latin typeface="Courier New"/>
                <a:ea typeface="Courier New"/>
                <a:cs typeface="Courier New"/>
                <a:sym typeface="Courier New"/>
              </a:rPr>
              <a:t>--SQL Code</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WITH </a:t>
            </a:r>
            <a:r>
              <a:rPr lang="en-US" sz="900" dirty="0" err="1" smtClean="0">
                <a:latin typeface="Courier New"/>
                <a:ea typeface="Courier New"/>
                <a:cs typeface="Courier New"/>
                <a:sym typeface="Courier New"/>
              </a:rPr>
              <a:t>home_try_on_funnel</a:t>
            </a:r>
            <a:r>
              <a:rPr lang="en-US" sz="900" dirty="0" smtClean="0">
                <a:latin typeface="Courier New"/>
                <a:ea typeface="Courier New"/>
                <a:cs typeface="Courier New"/>
                <a:sym typeface="Courier New"/>
              </a:rPr>
              <a:t> AS</a:t>
            </a:r>
          </a:p>
          <a:p>
            <a:pPr lvl="0">
              <a:buClr>
                <a:schemeClr val="dk1"/>
              </a:buClr>
              <a:buSzPts val="1100"/>
            </a:pP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DISTINCT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lvl="0">
              <a:buClr>
                <a:schemeClr val="dk1"/>
              </a:buCl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CASE WHEN </a:t>
            </a:r>
            <a:r>
              <a:rPr lang="en-US" sz="900" dirty="0" err="1" smtClean="0">
                <a:latin typeface="Courier New"/>
                <a:ea typeface="Courier New"/>
                <a:cs typeface="Courier New"/>
                <a:sym typeface="Courier New"/>
              </a:rPr>
              <a:t>h.user_id</a:t>
            </a:r>
            <a:r>
              <a:rPr lang="en-US" sz="900" dirty="0" smtClean="0">
                <a:latin typeface="Courier New"/>
                <a:ea typeface="Courier New"/>
                <a:cs typeface="Courier New"/>
                <a:sym typeface="Courier New"/>
              </a:rPr>
              <a:t> IS NOT NULL THEN 'True' ELSE 'False' END AS </a:t>
            </a:r>
            <a:r>
              <a:rPr lang="en-US" sz="900" dirty="0" err="1" smtClean="0">
                <a:latin typeface="Courier New"/>
                <a:ea typeface="Courier New"/>
                <a:cs typeface="Courier New"/>
                <a:sym typeface="Courier New"/>
              </a:rPr>
              <a:t>is_home_try_on</a:t>
            </a:r>
            <a:r>
              <a:rPr lang="en-US" sz="900" dirty="0" smtClean="0">
                <a:latin typeface="Courier New"/>
                <a:ea typeface="Courier New"/>
                <a:cs typeface="Courier New"/>
                <a:sym typeface="Courier New"/>
              </a:rPr>
              <a:t>,</a:t>
            </a:r>
          </a:p>
          <a:p>
            <a:pPr lvl="0">
              <a:buClr>
                <a:schemeClr val="dk1"/>
              </a:buCl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CASE WHEN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IS NULL  THEN 'N/A' ELSE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END AS </a:t>
            </a:r>
            <a:r>
              <a:rPr lang="en-US" sz="900" dirty="0" err="1" smtClean="0">
                <a:latin typeface="Courier New"/>
                <a:ea typeface="Courier New"/>
                <a:cs typeface="Courier New"/>
                <a:sym typeface="Courier New"/>
              </a:rPr>
              <a:t>number_of_pairs</a:t>
            </a:r>
            <a:r>
              <a:rPr lang="en-US" sz="900" dirty="0" smtClean="0">
                <a:latin typeface="Courier New"/>
                <a:ea typeface="Courier New"/>
                <a:cs typeface="Courier New"/>
                <a:sym typeface="Courier New"/>
              </a:rPr>
              <a:t>,</a:t>
            </a:r>
          </a:p>
          <a:p>
            <a:pPr lvl="0">
              <a:buClr>
                <a:schemeClr val="dk1"/>
              </a:buCl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  CASE WHEN </a:t>
            </a:r>
            <a:r>
              <a:rPr lang="en-US" sz="900" dirty="0" err="1" smtClean="0">
                <a:latin typeface="Courier New"/>
                <a:ea typeface="Courier New"/>
                <a:cs typeface="Courier New"/>
                <a:sym typeface="Courier New"/>
              </a:rPr>
              <a:t>p.user_id</a:t>
            </a:r>
            <a:r>
              <a:rPr lang="en-US" sz="900" dirty="0" smtClean="0">
                <a:latin typeface="Courier New"/>
                <a:ea typeface="Courier New"/>
                <a:cs typeface="Courier New"/>
                <a:sym typeface="Courier New"/>
              </a:rPr>
              <a:t> IS NOT NULL THEN 'True' ELSE 'False' END AS </a:t>
            </a:r>
            <a:r>
              <a:rPr lang="en-US" sz="900" dirty="0" err="1" smtClean="0">
                <a:latin typeface="Courier New"/>
                <a:ea typeface="Courier New"/>
                <a:cs typeface="Courier New"/>
                <a:sym typeface="Courier New"/>
              </a:rPr>
              <a:t>is_purchase</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quiz q</a:t>
            </a:r>
          </a:p>
          <a:p>
            <a:pPr lvl="0">
              <a:buClr>
                <a:schemeClr val="dk1"/>
              </a:buClr>
              <a:buSzPts val="1100"/>
            </a:pPr>
            <a:r>
              <a:rPr lang="en-US" sz="900" dirty="0" smtClean="0">
                <a:latin typeface="Courier New"/>
                <a:ea typeface="Courier New"/>
                <a:cs typeface="Courier New"/>
                <a:sym typeface="Courier New"/>
              </a:rPr>
              <a:t>LEFT JOIN </a:t>
            </a:r>
            <a:r>
              <a:rPr lang="en-US" sz="900" dirty="0" err="1" smtClean="0">
                <a:latin typeface="Courier New"/>
                <a:ea typeface="Courier New"/>
                <a:cs typeface="Courier New"/>
                <a:sym typeface="Courier New"/>
              </a:rPr>
              <a:t>home_try_on</a:t>
            </a:r>
            <a:r>
              <a:rPr lang="en-US" sz="900" dirty="0" smtClean="0">
                <a:latin typeface="Courier New"/>
                <a:ea typeface="Courier New"/>
                <a:cs typeface="Courier New"/>
                <a:sym typeface="Courier New"/>
              </a:rPr>
              <a:t> h</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h.user_id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LEFT JOIN purchase p</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home_try_on_funnel</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LIMIT </a:t>
            </a:r>
            <a:r>
              <a:rPr lang="tr-TR" sz="900" dirty="0">
                <a:latin typeface="Courier New"/>
                <a:ea typeface="Courier New"/>
                <a:cs typeface="Courier New"/>
                <a:sym typeface="Courier New"/>
              </a:rPr>
              <a:t>7</a:t>
            </a:r>
            <a:r>
              <a:rPr lang="en-US" sz="900" dirty="0" smtClean="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8" name="Shape 316"/>
          <p:cNvSpPr txBox="1"/>
          <p:nvPr/>
        </p:nvSpPr>
        <p:spPr>
          <a:xfrm>
            <a:off x="221673" y="4249326"/>
            <a:ext cx="8828328"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lvl="0" algn="just" rtl="0">
              <a:lnSpc>
                <a:spcPct val="115000"/>
              </a:lnSpc>
              <a:spcBef>
                <a:spcPts val="0"/>
              </a:spcBef>
              <a:spcAft>
                <a:spcPts val="0"/>
              </a:spcAft>
              <a:buSzPts val="1200"/>
            </a:pPr>
            <a:r>
              <a:rPr lang="tr-TR" sz="1200" dirty="0" smtClean="0">
                <a:latin typeface="Roboto"/>
                <a:ea typeface="Roboto"/>
                <a:cs typeface="Roboto"/>
                <a:sym typeface="Roboto"/>
              </a:rPr>
              <a:t>Using a WITH clause and two LEFT JOINs we can combine all three tables into one.This table includes the id of all the users who completed the quiz, as well as whether they tried-on glasses at home, received 3, 5 or no pairs, and made a purchase.</a:t>
            </a:r>
          </a:p>
        </p:txBody>
      </p:sp>
    </p:spTree>
    <p:extLst>
      <p:ext uri="{BB962C8B-B14F-4D97-AF65-F5344CB8AC3E}">
        <p14:creationId xmlns:p14="http://schemas.microsoft.com/office/powerpoint/2010/main" val="3532078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tr-TR" sz="4800" dirty="0">
                <a:solidFill>
                  <a:srgbClr val="FFFFFF"/>
                </a:solidFill>
                <a:latin typeface="Roboto Black"/>
                <a:ea typeface="Roboto Black"/>
                <a:cs typeface="Roboto Black"/>
                <a:sym typeface="Roboto Black"/>
              </a:rPr>
              <a:t>4</a:t>
            </a:r>
            <a:r>
              <a:rPr lang="en" sz="4800" dirty="0" smtClean="0">
                <a:solidFill>
                  <a:srgbClr val="FFFFFF"/>
                </a:solidFill>
                <a:latin typeface="Roboto Black"/>
                <a:ea typeface="Roboto Black"/>
                <a:cs typeface="Roboto Black"/>
                <a:sym typeface="Roboto Black"/>
              </a:rPr>
              <a:t>. </a:t>
            </a:r>
            <a:r>
              <a:rPr lang="tr-TR" sz="4800" dirty="0" smtClean="0">
                <a:solidFill>
                  <a:srgbClr val="FFFFFF"/>
                </a:solidFill>
                <a:latin typeface="Roboto Black"/>
                <a:ea typeface="Roboto Black"/>
                <a:cs typeface="Roboto Black"/>
                <a:sym typeface="Roboto Black"/>
              </a:rPr>
              <a:t>Actionable Insights</a:t>
            </a:r>
          </a:p>
          <a:p>
            <a:pPr algn="ctr"/>
            <a:endParaRPr dirty="0"/>
          </a:p>
        </p:txBody>
      </p:sp>
    </p:spTree>
    <p:extLst>
      <p:ext uri="{BB962C8B-B14F-4D97-AF65-F5344CB8AC3E}">
        <p14:creationId xmlns:p14="http://schemas.microsoft.com/office/powerpoint/2010/main" val="3995115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a:t>
            </a:r>
            <a:r>
              <a:rPr lang="tr-TR" sz="2400" b="1" dirty="0" smtClean="0">
                <a:solidFill>
                  <a:srgbClr val="295269"/>
                </a:solidFill>
                <a:latin typeface="Roboto"/>
                <a:ea typeface="Roboto"/>
                <a:cs typeface="Roboto"/>
                <a:sym typeface="Roboto"/>
              </a:rPr>
              <a:t>.1.1 </a:t>
            </a:r>
            <a:r>
              <a:rPr lang="tr-TR" sz="2400" b="1" dirty="0" smtClean="0">
                <a:solidFill>
                  <a:srgbClr val="295269"/>
                </a:solidFill>
                <a:latin typeface="Roboto"/>
                <a:ea typeface="Roboto"/>
                <a:cs typeface="Roboto"/>
                <a:sym typeface="Roboto"/>
              </a:rPr>
              <a:t>quiz table style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681287"/>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temp_table</a:t>
            </a:r>
            <a:r>
              <a:rPr lang="en-US" sz="900" dirty="0">
                <a:latin typeface="Courier New"/>
                <a:ea typeface="Courier New"/>
                <a:cs typeface="Courier New"/>
                <a:sym typeface="Courier New"/>
              </a:rPr>
              <a:t> AS</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DISTINCT style, </a:t>
            </a:r>
            <a:endParaRPr lang="tr-TR" sz="900" dirty="0" smtClean="0">
              <a:latin typeface="Courier New"/>
              <a:ea typeface="Courier New"/>
              <a:cs typeface="Courier New"/>
              <a:sym typeface="Courier New"/>
            </a:endParaRPr>
          </a:p>
          <a:p>
            <a:pPr>
              <a:buSzPts val="1100"/>
            </a:pP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a:t>
            </a:r>
            <a:r>
              <a:rPr lang="en-US" sz="900" dirty="0" err="1" smtClean="0">
                <a:latin typeface="Courier New"/>
                <a:ea typeface="Courier New"/>
                <a:cs typeface="Courier New"/>
                <a:sym typeface="Courier New"/>
              </a:rPr>
              <a:t>user_id</a:t>
            </a:r>
            <a:r>
              <a:rPr lang="en-US" sz="900" dirty="0">
                <a:latin typeface="Courier New"/>
                <a:ea typeface="Courier New"/>
                <a:cs typeface="Courier New"/>
                <a:sym typeface="Courier New"/>
              </a:rPr>
              <a:t>) OVER(PARTITION BY style</a:t>
            </a:r>
            <a:r>
              <a:rPr lang="en-US" sz="900" dirty="0" smtClean="0">
                <a:latin typeface="Courier New"/>
                <a:ea typeface="Courier New"/>
                <a:cs typeface="Courier New"/>
                <a:sym typeface="Courier New"/>
              </a:rPr>
              <a:t>)</a:t>
            </a:r>
            <a:r>
              <a:rPr lang="tr-TR" sz="900" dirty="0" smtClean="0">
                <a:latin typeface="Courier New"/>
                <a:ea typeface="Courier New"/>
                <a:cs typeface="Courier New"/>
                <a:sym typeface="Courier New"/>
              </a:rPr>
              <a:t> AS</a:t>
            </a:r>
            <a:r>
              <a:rPr lang="en-US" sz="900" dirty="0" smtClean="0">
                <a:latin typeface="Courier New"/>
                <a:ea typeface="Courier New"/>
                <a:cs typeface="Courier New"/>
                <a:sym typeface="Courier New"/>
              </a:rPr>
              <a:t> </a:t>
            </a:r>
            <a:r>
              <a:rPr lang="en-US" sz="900" dirty="0" err="1">
                <a:latin typeface="Courier New"/>
                <a:ea typeface="Courier New"/>
                <a:cs typeface="Courier New"/>
                <a:sym typeface="Courier New"/>
              </a:rPr>
              <a:t>style_counts</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quiz</a:t>
            </a:r>
          </a:p>
          <a:p>
            <a:pP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style_counts</a:t>
            </a:r>
            <a:r>
              <a:rPr lang="en-US" sz="900" dirty="0">
                <a:latin typeface="Courier New"/>
                <a:ea typeface="Courier New"/>
                <a:cs typeface="Courier New"/>
                <a:sym typeface="Courier New"/>
              </a:rPr>
              <a:t> DESC</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a:t>
            </a:r>
            <a:r>
              <a:rPr lang="en-US" sz="900" dirty="0" smtClean="0">
                <a:latin typeface="Courier New"/>
                <a:ea typeface="Courier New"/>
                <a:cs typeface="Courier New"/>
                <a:sym typeface="Courier New"/>
              </a:rPr>
              <a:t>style,</a:t>
            </a:r>
            <a:endParaRPr lang="tr-TR" sz="900" dirty="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100.0 </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style_counts</a:t>
            </a: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style_counts</a:t>
            </a:r>
            <a:r>
              <a:rPr lang="en-US" sz="900" dirty="0">
                <a:latin typeface="Courier New"/>
                <a:ea typeface="Courier New"/>
                <a:cs typeface="Courier New"/>
                <a:sym typeface="Courier New"/>
              </a:rPr>
              <a:t>) OVER() </a:t>
            </a:r>
            <a:r>
              <a:rPr lang="tr-TR" sz="900" dirty="0" smtClean="0">
                <a:latin typeface="Courier New"/>
                <a:ea typeface="Courier New"/>
                <a:cs typeface="Courier New"/>
                <a:sym typeface="Courier New"/>
              </a:rPr>
              <a:t>AS </a:t>
            </a:r>
            <a:r>
              <a:rPr lang="en-US" sz="900" dirty="0" err="1" smtClean="0">
                <a:latin typeface="Courier New"/>
                <a:ea typeface="Courier New"/>
                <a:cs typeface="Courier New"/>
                <a:sym typeface="Courier New"/>
              </a:rPr>
              <a:t>style_percentage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temp_Table</a:t>
            </a:r>
            <a:endParaRPr sz="900" dirty="0">
              <a:latin typeface="Courier New"/>
              <a:ea typeface="Courier New"/>
              <a:cs typeface="Courier New"/>
              <a:sym typeface="Courier New"/>
            </a:endParaRPr>
          </a:p>
        </p:txBody>
      </p:sp>
      <p:pic>
        <p:nvPicPr>
          <p:cNvPr id="3074" name="Picture 2" descr="C:\Users\Samsung\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30225"/>
            <a:ext cx="4546600" cy="2681287"/>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316"/>
          <p:cNvSpPr txBox="1"/>
          <p:nvPr/>
        </p:nvSpPr>
        <p:spPr>
          <a:xfrm>
            <a:off x="311700" y="4009180"/>
            <a:ext cx="8544344" cy="8122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lvl="0" algn="just">
              <a:lnSpc>
                <a:spcPct val="115000"/>
              </a:lnSpc>
              <a:buSzPts val="1200"/>
            </a:pPr>
            <a:r>
              <a:rPr lang="en-US" sz="1200" dirty="0"/>
              <a:t>You can see the style preferences of the participants participating in the quiz as a percentage</a:t>
            </a:r>
            <a:r>
              <a:rPr lang="en-US" sz="1200" dirty="0" smtClean="0"/>
              <a:t>.</a:t>
            </a:r>
            <a:r>
              <a:rPr lang="tr-TR" sz="1200" dirty="0" smtClean="0"/>
              <a:t> </a:t>
            </a:r>
            <a:r>
              <a:rPr lang="en-US" sz="1200" dirty="0"/>
              <a:t>While 47% of the participants chose woman styles, </a:t>
            </a:r>
            <a:r>
              <a:rPr lang="en-US" sz="1200" dirty="0" smtClean="0"/>
              <a:t>43</a:t>
            </a:r>
            <a:r>
              <a:rPr lang="tr-TR" sz="1200" dirty="0" smtClean="0"/>
              <a:t>%</a:t>
            </a:r>
            <a:r>
              <a:rPr lang="en-US" sz="1200" dirty="0" smtClean="0"/>
              <a:t> </a:t>
            </a:r>
            <a:r>
              <a:rPr lang="en-US" sz="1200" dirty="0"/>
              <a:t>chose men styles. and </a:t>
            </a:r>
            <a:r>
              <a:rPr lang="en-US" sz="1200" dirty="0" smtClean="0"/>
              <a:t>10</a:t>
            </a:r>
            <a:r>
              <a:rPr lang="tr-TR" sz="1200" dirty="0" smtClean="0"/>
              <a:t>%</a:t>
            </a:r>
            <a:r>
              <a:rPr lang="en-US" sz="1200" dirty="0" smtClean="0"/>
              <a:t> </a:t>
            </a:r>
            <a:r>
              <a:rPr lang="en-US" sz="1200" dirty="0"/>
              <a:t>are undecided. The 'unisex' option can be included in the quiz as a suitable style for this </a:t>
            </a:r>
            <a:r>
              <a:rPr lang="tr-TR" sz="1200" dirty="0" smtClean="0"/>
              <a:t>10%.</a:t>
            </a:r>
            <a:endParaRPr lang="tr-TR" sz="1200" dirty="0" smtClean="0">
              <a:latin typeface="Roboto"/>
              <a:ea typeface="Roboto"/>
              <a:cs typeface="Roboto"/>
              <a:sym typeface="Roboto"/>
            </a:endParaRPr>
          </a:p>
        </p:txBody>
      </p:sp>
    </p:spTree>
    <p:extLst>
      <p:ext uri="{BB962C8B-B14F-4D97-AF65-F5344CB8AC3E}">
        <p14:creationId xmlns:p14="http://schemas.microsoft.com/office/powerpoint/2010/main" val="362699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a:t>
            </a:r>
            <a:r>
              <a:rPr lang="tr-TR" sz="2400" b="1" dirty="0" smtClean="0">
                <a:solidFill>
                  <a:srgbClr val="295269"/>
                </a:solidFill>
                <a:latin typeface="Roboto"/>
                <a:ea typeface="Roboto"/>
                <a:cs typeface="Roboto"/>
                <a:sym typeface="Roboto"/>
              </a:rPr>
              <a:t>.1.2 </a:t>
            </a:r>
            <a:r>
              <a:rPr lang="tr-TR" sz="2400" b="1" dirty="0" smtClean="0">
                <a:solidFill>
                  <a:srgbClr val="295269"/>
                </a:solidFill>
                <a:latin typeface="Roboto"/>
                <a:ea typeface="Roboto"/>
                <a:cs typeface="Roboto"/>
                <a:sym typeface="Roboto"/>
              </a:rPr>
              <a:t>quiz table style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temp_table</a:t>
            </a:r>
            <a:r>
              <a:rPr lang="en-US" sz="900" dirty="0">
                <a:latin typeface="Courier New"/>
                <a:ea typeface="Courier New"/>
                <a:cs typeface="Courier New"/>
                <a:sym typeface="Courier New"/>
              </a:rPr>
              <a:t> AS</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DISTINCT color, </a:t>
            </a:r>
            <a:endParaRPr lang="en-US"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 OVER(PARTITION BY color) AS </a:t>
            </a:r>
            <a:r>
              <a:rPr lang="en-US" sz="900" dirty="0" err="1" smtClean="0">
                <a:latin typeface="Courier New"/>
                <a:ea typeface="Courier New"/>
                <a:cs typeface="Courier New"/>
                <a:sym typeface="Courier New"/>
              </a:rPr>
              <a:t>color_counts</a:t>
            </a:r>
            <a:endParaRPr lang="en-US" sz="900" dirty="0" smtClean="0">
              <a:latin typeface="Courier New"/>
              <a:ea typeface="Courier New"/>
              <a:cs typeface="Courier New"/>
              <a:sym typeface="Courier New"/>
            </a:endParaRPr>
          </a:p>
          <a:p>
            <a:pPr>
              <a:buSzPts val="1100"/>
            </a:pPr>
            <a:r>
              <a:rPr lang="en-US" sz="900" dirty="0" smtClean="0">
                <a:latin typeface="Courier New"/>
                <a:ea typeface="Courier New"/>
                <a:cs typeface="Courier New"/>
                <a:sym typeface="Courier New"/>
              </a:rPr>
              <a:t>FROM </a:t>
            </a:r>
            <a:r>
              <a:rPr lang="en-US" sz="900" dirty="0">
                <a:latin typeface="Courier New"/>
                <a:ea typeface="Courier New"/>
                <a:cs typeface="Courier New"/>
                <a:sym typeface="Courier New"/>
              </a:rPr>
              <a:t>quiz</a:t>
            </a:r>
          </a:p>
          <a:p>
            <a:pP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color_counts</a:t>
            </a:r>
            <a:r>
              <a:rPr lang="en-US" sz="900" dirty="0">
                <a:latin typeface="Courier New"/>
                <a:ea typeface="Courier New"/>
                <a:cs typeface="Courier New"/>
                <a:sym typeface="Courier New"/>
              </a:rPr>
              <a:t> DESC</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color, </a:t>
            </a:r>
          </a:p>
          <a:p>
            <a:pPr>
              <a:buSzPts val="1100"/>
            </a:pP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100.0 </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color_counts</a:t>
            </a: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color_counts</a:t>
            </a:r>
            <a:r>
              <a:rPr lang="en-US" sz="900" dirty="0">
                <a:latin typeface="Courier New"/>
                <a:ea typeface="Courier New"/>
                <a:cs typeface="Courier New"/>
                <a:sym typeface="Courier New"/>
              </a:rPr>
              <a:t>) OVER() </a:t>
            </a:r>
            <a:r>
              <a:rPr lang="en-US" sz="900" dirty="0" err="1">
                <a:latin typeface="Courier New"/>
                <a:ea typeface="Courier New"/>
                <a:cs typeface="Courier New"/>
                <a:sym typeface="Courier New"/>
              </a:rPr>
              <a:t>color_percentage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temp_table</a:t>
            </a:r>
            <a:endParaRPr lang="en-US" sz="900" dirty="0">
              <a:latin typeface="Courier New"/>
              <a:ea typeface="Courier New"/>
              <a:cs typeface="Courier New"/>
              <a:sym typeface="Courier New"/>
            </a:endParaRP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lvl="0" algn="just">
              <a:lnSpc>
                <a:spcPct val="115000"/>
              </a:lnSpc>
              <a:buSzPts val="1200"/>
            </a:pPr>
            <a:r>
              <a:rPr lang="en-US" sz="1200" dirty="0"/>
              <a:t>You can see the </a:t>
            </a:r>
            <a:r>
              <a:rPr lang="tr-TR" sz="1200" dirty="0" smtClean="0"/>
              <a:t>color </a:t>
            </a:r>
            <a:r>
              <a:rPr lang="en-US" sz="1200" dirty="0" smtClean="0"/>
              <a:t>preferences </a:t>
            </a:r>
            <a:r>
              <a:rPr lang="en-US" sz="1200" dirty="0"/>
              <a:t>of the participants participating in the quiz as a percentage.</a:t>
            </a:r>
            <a:r>
              <a:rPr lang="tr-TR" sz="1200" dirty="0"/>
              <a:t> </a:t>
            </a:r>
            <a:r>
              <a:rPr lang="en-US" sz="1200" dirty="0"/>
              <a:t>We see that the most preferred colors are tortoise and black.</a:t>
            </a:r>
            <a:endParaRPr lang="tr-TR" sz="1200" dirty="0">
              <a:latin typeface="Roboto"/>
              <a:ea typeface="Roboto"/>
              <a:cs typeface="Roboto"/>
              <a:sym typeface="Roboto"/>
            </a:endParaRPr>
          </a:p>
        </p:txBody>
      </p:sp>
      <p:pic>
        <p:nvPicPr>
          <p:cNvPr id="6146" name="Picture 2" descr="C:\Users\Samsung\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30225"/>
            <a:ext cx="4583113"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70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a:t>
            </a:r>
            <a:r>
              <a:rPr lang="tr-TR" sz="2400" b="1" dirty="0" smtClean="0">
                <a:solidFill>
                  <a:srgbClr val="295269"/>
                </a:solidFill>
                <a:latin typeface="Roboto"/>
                <a:ea typeface="Roboto"/>
                <a:cs typeface="Roboto"/>
                <a:sym typeface="Roboto"/>
              </a:rPr>
              <a:t>.1.3 </a:t>
            </a:r>
            <a:r>
              <a:rPr lang="tr-TR" sz="2400" b="1" dirty="0" smtClean="0">
                <a:solidFill>
                  <a:srgbClr val="295269"/>
                </a:solidFill>
                <a:latin typeface="Roboto"/>
                <a:ea typeface="Roboto"/>
                <a:cs typeface="Roboto"/>
                <a:sym typeface="Roboto"/>
              </a:rPr>
              <a:t>quiz table shape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temp_table</a:t>
            </a:r>
            <a:r>
              <a:rPr lang="en-US" sz="900" dirty="0">
                <a:latin typeface="Courier New"/>
                <a:ea typeface="Courier New"/>
                <a:cs typeface="Courier New"/>
                <a:sym typeface="Courier New"/>
              </a:rPr>
              <a:t> AS</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DISTINCT shape, </a:t>
            </a:r>
          </a:p>
          <a:p>
            <a:pPr>
              <a:buSzPts val="1100"/>
            </a:pP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a:t>
            </a:r>
            <a:r>
              <a:rPr lang="en-US" sz="900" dirty="0" err="1" smtClean="0">
                <a:latin typeface="Courier New"/>
                <a:ea typeface="Courier New"/>
                <a:cs typeface="Courier New"/>
                <a:sym typeface="Courier New"/>
              </a:rPr>
              <a:t>user_id</a:t>
            </a:r>
            <a:r>
              <a:rPr lang="en-US" sz="900" dirty="0">
                <a:latin typeface="Courier New"/>
                <a:ea typeface="Courier New"/>
                <a:cs typeface="Courier New"/>
                <a:sym typeface="Courier New"/>
              </a:rPr>
              <a:t>) OVER(PARTITION BY shape) AS </a:t>
            </a:r>
            <a:r>
              <a:rPr lang="en-US" sz="900" dirty="0" err="1">
                <a:latin typeface="Courier New"/>
                <a:ea typeface="Courier New"/>
                <a:cs typeface="Courier New"/>
                <a:sym typeface="Courier New"/>
              </a:rPr>
              <a:t>shape_counts</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quiz</a:t>
            </a:r>
          </a:p>
          <a:p>
            <a:pP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shape_counts</a:t>
            </a:r>
            <a:r>
              <a:rPr lang="en-US" sz="900" dirty="0">
                <a:latin typeface="Courier New"/>
                <a:ea typeface="Courier New"/>
                <a:cs typeface="Courier New"/>
                <a:sym typeface="Courier New"/>
              </a:rPr>
              <a:t> DESC</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shape, </a:t>
            </a:r>
          </a:p>
          <a:p>
            <a:pPr>
              <a:buSzPts val="1100"/>
            </a:pP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100.0 </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shape_counts</a:t>
            </a: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shape_counts</a:t>
            </a:r>
            <a:r>
              <a:rPr lang="en-US" sz="900" dirty="0">
                <a:latin typeface="Courier New"/>
                <a:ea typeface="Courier New"/>
                <a:cs typeface="Courier New"/>
                <a:sym typeface="Courier New"/>
              </a:rPr>
              <a:t>) OVER() </a:t>
            </a:r>
            <a:r>
              <a:rPr lang="en-US" sz="900" dirty="0" err="1">
                <a:latin typeface="Courier New"/>
                <a:ea typeface="Courier New"/>
                <a:cs typeface="Courier New"/>
                <a:sym typeface="Courier New"/>
              </a:rPr>
              <a:t>shape_percentage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temp_table</a:t>
            </a:r>
            <a:endParaRPr lang="en-US" sz="900" dirty="0">
              <a:latin typeface="Courier New"/>
              <a:ea typeface="Courier New"/>
              <a:cs typeface="Courier New"/>
              <a:sym typeface="Courier New"/>
            </a:endParaRP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shape </a:t>
            </a:r>
            <a:r>
              <a:rPr lang="en-US" sz="1200" dirty="0" smtClean="0"/>
              <a:t>preferences </a:t>
            </a:r>
            <a:r>
              <a:rPr lang="en-US" sz="1200" dirty="0"/>
              <a:t>of the participants participating in the </a:t>
            </a:r>
            <a:r>
              <a:rPr lang="en-US" sz="1200" dirty="0" smtClean="0"/>
              <a:t>quiz as </a:t>
            </a:r>
            <a:r>
              <a:rPr lang="en-US" sz="1200" dirty="0"/>
              <a:t>a percentage.</a:t>
            </a:r>
            <a:r>
              <a:rPr lang="tr-TR" sz="1200" dirty="0"/>
              <a:t> </a:t>
            </a:r>
            <a:r>
              <a:rPr lang="en-US" sz="1200" dirty="0"/>
              <a:t>We see that the most preferred </a:t>
            </a:r>
            <a:r>
              <a:rPr lang="tr-TR" sz="1200" dirty="0" smtClean="0"/>
              <a:t>shapes </a:t>
            </a:r>
            <a:r>
              <a:rPr lang="en-US" sz="1200" dirty="0" smtClean="0"/>
              <a:t>are </a:t>
            </a:r>
            <a:r>
              <a:rPr lang="tr-TR" sz="1200" dirty="0" smtClean="0"/>
              <a:t>rectangular </a:t>
            </a:r>
            <a:r>
              <a:rPr lang="en-US" sz="1200" dirty="0" smtClean="0"/>
              <a:t>and </a:t>
            </a:r>
            <a:r>
              <a:rPr lang="tr-TR" sz="1200" dirty="0" smtClean="0"/>
              <a:t>square</a:t>
            </a:r>
            <a:r>
              <a:rPr lang="en-US" sz="1200" dirty="0" smtClean="0"/>
              <a:t>.</a:t>
            </a:r>
            <a:r>
              <a:rPr lang="tr-TR" sz="1200" dirty="0" smtClean="0"/>
              <a:t> </a:t>
            </a:r>
            <a:r>
              <a:rPr lang="en-US" sz="1200" dirty="0" smtClean="0"/>
              <a:t>10</a:t>
            </a:r>
            <a:r>
              <a:rPr lang="en-US" sz="1200" dirty="0"/>
              <a:t>% of the participants did not make any choice. Other option can be put here.</a:t>
            </a:r>
            <a:endParaRPr lang="tr-TR" sz="1200" dirty="0">
              <a:latin typeface="Roboto"/>
              <a:ea typeface="Roboto"/>
              <a:cs typeface="Roboto"/>
              <a:sym typeface="Roboto"/>
            </a:endParaRPr>
          </a:p>
        </p:txBody>
      </p:sp>
      <p:pic>
        <p:nvPicPr>
          <p:cNvPr id="7170" name="Picture 2" descr="C:\Users\Samsung\Desktop\Pictur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25462"/>
            <a:ext cx="4583112" cy="27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91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a:t>
            </a:r>
            <a:r>
              <a:rPr lang="tr-TR" sz="2400" b="1" dirty="0" smtClean="0">
                <a:solidFill>
                  <a:srgbClr val="295269"/>
                </a:solidFill>
                <a:latin typeface="Roboto"/>
                <a:ea typeface="Roboto"/>
                <a:cs typeface="Roboto"/>
                <a:sym typeface="Roboto"/>
              </a:rPr>
              <a:t>.2.1 </a:t>
            </a:r>
            <a:r>
              <a:rPr lang="tr-TR" sz="2400" b="1" dirty="0" smtClean="0">
                <a:solidFill>
                  <a:srgbClr val="295269"/>
                </a:solidFill>
                <a:latin typeface="Roboto"/>
                <a:ea typeface="Roboto"/>
                <a:cs typeface="Roboto"/>
                <a:sym typeface="Roboto"/>
              </a:rPr>
              <a:t>home_try_on table number_of_pairs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temp_table</a:t>
            </a:r>
            <a:r>
              <a:rPr lang="en-US" sz="900" dirty="0">
                <a:latin typeface="Courier New"/>
                <a:ea typeface="Courier New"/>
                <a:cs typeface="Courier New"/>
                <a:sym typeface="Courier New"/>
              </a:rPr>
              <a:t> AS</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a:buSzPts val="1100"/>
            </a:pP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pair_counts</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number_of_pairs</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100.0 </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pair_counts</a:t>
            </a:r>
            <a:r>
              <a:rPr lang="en-US" sz="900" dirty="0">
                <a:latin typeface="Courier New"/>
                <a:ea typeface="Courier New"/>
                <a:cs typeface="Courier New"/>
                <a:sym typeface="Courier New"/>
              </a:rPr>
              <a:t> / SUM(</a:t>
            </a:r>
            <a:r>
              <a:rPr lang="en-US" sz="900" dirty="0" err="1">
                <a:latin typeface="Courier New"/>
                <a:ea typeface="Courier New"/>
                <a:cs typeface="Courier New"/>
                <a:sym typeface="Courier New"/>
              </a:rPr>
              <a:t>pair_counts</a:t>
            </a:r>
            <a:r>
              <a:rPr lang="en-US" sz="900" dirty="0">
                <a:latin typeface="Courier New"/>
                <a:ea typeface="Courier New"/>
                <a:cs typeface="Courier New"/>
                <a:sym typeface="Courier New"/>
              </a:rPr>
              <a:t>) OVER() AS </a:t>
            </a:r>
            <a:r>
              <a:rPr lang="en-US" sz="900" dirty="0" err="1">
                <a:latin typeface="Courier New"/>
                <a:ea typeface="Courier New"/>
                <a:cs typeface="Courier New"/>
                <a:sym typeface="Courier New"/>
              </a:rPr>
              <a:t>pair_percentage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temp_table</a:t>
            </a:r>
            <a:endParaRPr lang="en-US" sz="900" dirty="0">
              <a:latin typeface="Courier New"/>
              <a:ea typeface="Courier New"/>
              <a:cs typeface="Courier New"/>
              <a:sym typeface="Courier New"/>
            </a:endParaRP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shape </a:t>
            </a:r>
            <a:r>
              <a:rPr lang="en-US" sz="1200" dirty="0" smtClean="0"/>
              <a:t>preferences </a:t>
            </a:r>
            <a:r>
              <a:rPr lang="en-US" sz="1200" dirty="0"/>
              <a:t>of the participants participating in the </a:t>
            </a:r>
            <a:r>
              <a:rPr lang="tr-TR" sz="1200" dirty="0" smtClean="0"/>
              <a:t>home_try_on </a:t>
            </a:r>
            <a:r>
              <a:rPr lang="en-US" sz="1200" dirty="0" smtClean="0"/>
              <a:t>as </a:t>
            </a:r>
            <a:r>
              <a:rPr lang="en-US" sz="1200" dirty="0"/>
              <a:t>a percentage.</a:t>
            </a:r>
            <a:r>
              <a:rPr lang="tr-TR" sz="1200" dirty="0"/>
              <a:t> </a:t>
            </a:r>
            <a:r>
              <a:rPr lang="en-US" sz="1200" dirty="0"/>
              <a:t>There is no distinguishing difference between the participants who tried 3 pairs and 5 pairs of glasses at home. It is not possible to draw an insight from this chart.</a:t>
            </a:r>
            <a:endParaRPr lang="tr-TR" sz="1200" dirty="0">
              <a:latin typeface="Roboto"/>
              <a:ea typeface="Roboto"/>
              <a:cs typeface="Roboto"/>
              <a:sym typeface="Roboto"/>
            </a:endParaRPr>
          </a:p>
        </p:txBody>
      </p:sp>
      <p:pic>
        <p:nvPicPr>
          <p:cNvPr id="1026" name="Picture 2" descr="C:\Users\Samsung\Desktop\Pictu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99" y="1130225"/>
            <a:ext cx="4583113" cy="276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484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4.2.2 home_try_on table purchase insight</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4"/>
            <a:ext cx="3729854" cy="2755901"/>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tr-TR"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home_try_on_funnel</a:t>
            </a:r>
            <a:r>
              <a:rPr lang="en-US" sz="900" dirty="0">
                <a:latin typeface="Courier New"/>
                <a:ea typeface="Courier New"/>
                <a:cs typeface="Courier New"/>
                <a:sym typeface="Courier New"/>
              </a:rPr>
              <a:t> AS</a:t>
            </a: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a:buSzPts val="1100"/>
            </a:pPr>
            <a:r>
              <a:rPr lang="en-US" sz="900" dirty="0" smtClean="0">
                <a:latin typeface="Courier New"/>
                <a:ea typeface="Courier New"/>
                <a:cs typeface="Courier New"/>
                <a:sym typeface="Courier New"/>
              </a:rPr>
              <a:t>       CASE</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WHEN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THEN 'True' </a:t>
            </a: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ELSE </a:t>
            </a:r>
            <a:r>
              <a:rPr lang="en-US" sz="900" dirty="0">
                <a:latin typeface="Courier New"/>
                <a:ea typeface="Courier New"/>
                <a:cs typeface="Courier New"/>
                <a:sym typeface="Courier New"/>
              </a:rPr>
              <a:t>'False' END AS </a:t>
            </a:r>
            <a:r>
              <a:rPr lang="en-US" sz="900" dirty="0" err="1">
                <a:latin typeface="Courier New"/>
                <a:ea typeface="Courier New"/>
                <a:cs typeface="Courier New"/>
                <a:sym typeface="Courier New"/>
              </a:rPr>
              <a:t>is_purchase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quiz q</a:t>
            </a:r>
          </a:p>
          <a:p>
            <a:pP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a:buSzPts val="11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LEFT JOIN purchase p</a:t>
            </a:r>
          </a:p>
          <a:p>
            <a:pPr>
              <a:buSzPts val="11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TotalCountOfPurchase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home_try_on_funnel</a:t>
            </a:r>
            <a:r>
              <a:rPr lang="en-US" sz="900" dirty="0">
                <a:latin typeface="Courier New"/>
                <a:ea typeface="Courier New"/>
                <a:cs typeface="Courier New"/>
                <a:sym typeface="Courier New"/>
              </a:rPr>
              <a:t>  </a:t>
            </a:r>
          </a:p>
          <a:p>
            <a:pP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is_purchase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HAVING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IS NOT </a:t>
            </a:r>
            <a:r>
              <a:rPr lang="en-US" sz="900" dirty="0" smtClean="0">
                <a:latin typeface="Courier New"/>
                <a:ea typeface="Courier New"/>
                <a:cs typeface="Courier New"/>
                <a:sym typeface="Courier New"/>
              </a:rPr>
              <a:t>NULL</a:t>
            </a:r>
            <a:r>
              <a:rPr lang="tr-TR" sz="900" dirty="0" smtClean="0">
                <a:latin typeface="Courier New"/>
                <a:ea typeface="Courier New"/>
                <a:cs typeface="Courier New"/>
                <a:sym typeface="Courier New"/>
              </a:rPr>
              <a:t>;</a:t>
            </a:r>
            <a:endParaRPr lang="en-US" sz="900" dirty="0" smtClean="0">
              <a:latin typeface="Courier New"/>
              <a:ea typeface="Courier New"/>
              <a:cs typeface="Courier New"/>
              <a:sym typeface="Courier New"/>
            </a:endParaRP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purchase rates of the products tried as 3 pairs and 5 </a:t>
            </a:r>
            <a:r>
              <a:rPr lang="en-US" sz="1200" dirty="0" smtClean="0"/>
              <a:t>pairs.</a:t>
            </a:r>
            <a:r>
              <a:rPr lang="tr-TR" sz="1200" dirty="0" smtClean="0"/>
              <a:t> </a:t>
            </a:r>
            <a:r>
              <a:rPr lang="en-US" sz="1200" dirty="0"/>
              <a:t>26% more of the users that received 5 pairs of glasses completed a purchase compared to the users that only received 3 pairs.</a:t>
            </a:r>
            <a:endParaRPr lang="tr-TR" sz="1200" dirty="0">
              <a:latin typeface="Roboto"/>
              <a:ea typeface="Roboto"/>
              <a:cs typeface="Roboto"/>
              <a:sym typeface="Roboto"/>
            </a:endParaRPr>
          </a:p>
        </p:txBody>
      </p:sp>
      <p:pic>
        <p:nvPicPr>
          <p:cNvPr id="5122" name="Picture 2" descr="C:\Users\Samsung\Desktop\Picture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30225"/>
            <a:ext cx="4735512"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21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a:t>
            </a:r>
            <a:r>
              <a:rPr lang="tr-TR" sz="2400" b="1" dirty="0" smtClean="0">
                <a:solidFill>
                  <a:srgbClr val="295269"/>
                </a:solidFill>
                <a:latin typeface="Roboto"/>
                <a:ea typeface="Roboto"/>
                <a:cs typeface="Roboto"/>
                <a:sym typeface="Roboto"/>
              </a:rPr>
              <a:t>.3.1 </a:t>
            </a:r>
            <a:r>
              <a:rPr lang="tr-TR" sz="2400" b="1" dirty="0" smtClean="0">
                <a:solidFill>
                  <a:srgbClr val="295269"/>
                </a:solidFill>
                <a:latin typeface="Roboto"/>
                <a:ea typeface="Roboto"/>
                <a:cs typeface="Roboto"/>
                <a:sym typeface="Roboto"/>
              </a:rPr>
              <a:t>purchase table product_id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product_id</a:t>
            </a:r>
            <a:r>
              <a:rPr lang="en-US" sz="900" dirty="0">
                <a:latin typeface="Courier New"/>
                <a:ea typeface="Courier New"/>
                <a:cs typeface="Courier New"/>
                <a:sym typeface="Courier New"/>
              </a:rPr>
              <a:t>, </a:t>
            </a:r>
          </a:p>
          <a:p>
            <a:pPr>
              <a:buSzPts val="1100"/>
            </a:pPr>
            <a:r>
              <a:rPr lang="en-US" sz="900" dirty="0">
                <a:latin typeface="Courier New"/>
                <a:ea typeface="Courier New"/>
                <a:cs typeface="Courier New"/>
                <a:sym typeface="Courier New"/>
              </a:rPr>
              <a: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 AS </a:t>
            </a:r>
            <a:r>
              <a:rPr lang="en-US" sz="900" dirty="0" err="1">
                <a:latin typeface="Courier New"/>
                <a:ea typeface="Courier New"/>
                <a:cs typeface="Courier New"/>
                <a:sym typeface="Courier New"/>
              </a:rPr>
              <a:t>product_count</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product_id</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ORDER BY </a:t>
            </a:r>
            <a:r>
              <a:rPr lang="en-US" sz="900" dirty="0" err="1">
                <a:latin typeface="Courier New"/>
                <a:ea typeface="Courier New"/>
                <a:cs typeface="Courier New"/>
                <a:sym typeface="Courier New"/>
              </a:rPr>
              <a:t>product_id</a:t>
            </a:r>
            <a:r>
              <a:rPr lang="en-US" sz="900" dirty="0">
                <a:latin typeface="Courier New"/>
                <a:ea typeface="Courier New"/>
                <a:cs typeface="Courier New"/>
                <a:sym typeface="Courier New"/>
              </a:rPr>
              <a:t> </a:t>
            </a: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product </a:t>
            </a:r>
            <a:r>
              <a:rPr lang="en-US" sz="1200" dirty="0" smtClean="0"/>
              <a:t>preferences </a:t>
            </a:r>
            <a:r>
              <a:rPr lang="en-US" sz="1200" dirty="0"/>
              <a:t>of the participants participating in the </a:t>
            </a:r>
            <a:r>
              <a:rPr lang="tr-TR" sz="1200" dirty="0" smtClean="0"/>
              <a:t>purchase </a:t>
            </a:r>
            <a:r>
              <a:rPr lang="en-US" sz="1200" dirty="0" smtClean="0"/>
              <a:t>as </a:t>
            </a:r>
            <a:r>
              <a:rPr lang="en-US" sz="1200" dirty="0"/>
              <a:t>a </a:t>
            </a:r>
            <a:r>
              <a:rPr lang="tr-TR" sz="1200" dirty="0" smtClean="0"/>
              <a:t>count</a:t>
            </a:r>
            <a:r>
              <a:rPr lang="en-US" sz="1200" dirty="0" smtClean="0"/>
              <a:t>.</a:t>
            </a:r>
            <a:r>
              <a:rPr lang="tr-TR" sz="1200" dirty="0" smtClean="0"/>
              <a:t> </a:t>
            </a:r>
            <a:r>
              <a:rPr lang="en-US" sz="1200" dirty="0"/>
              <a:t>Products with 3 and 10 </a:t>
            </a:r>
            <a:r>
              <a:rPr lang="en-US" sz="1200" dirty="0" err="1"/>
              <a:t>prdouct</a:t>
            </a:r>
            <a:r>
              <a:rPr lang="en-US" sz="1200" dirty="0"/>
              <a:t> ids were sold more than others.</a:t>
            </a:r>
            <a:endParaRPr lang="tr-TR" sz="1200" dirty="0">
              <a:latin typeface="Roboto"/>
              <a:ea typeface="Roboto"/>
              <a:cs typeface="Roboto"/>
              <a:sym typeface="Roboto"/>
            </a:endParaRPr>
          </a:p>
        </p:txBody>
      </p:sp>
      <p:pic>
        <p:nvPicPr>
          <p:cNvPr id="2050" name="Picture 2" descr="C:\Users\Samsung\Desktop\Pictur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30225"/>
            <a:ext cx="4583112"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00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tr-TR" sz="2400" dirty="0" smtClean="0">
                <a:solidFill>
                  <a:srgbClr val="222222"/>
                </a:solidFill>
                <a:highlight>
                  <a:srgbClr val="FFFFFF"/>
                </a:highlight>
                <a:latin typeface="Roboto"/>
                <a:ea typeface="Roboto"/>
                <a:cs typeface="Roboto"/>
                <a:sym typeface="Roboto"/>
              </a:rPr>
              <a:t>What is Warby Parker</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tr-TR" sz="2400" dirty="0" smtClean="0">
                <a:solidFill>
                  <a:srgbClr val="222222"/>
                </a:solidFill>
                <a:highlight>
                  <a:srgbClr val="FFFFFF"/>
                </a:highlight>
                <a:latin typeface="Roboto"/>
                <a:ea typeface="Roboto"/>
                <a:cs typeface="Roboto"/>
                <a:sym typeface="Roboto"/>
              </a:rPr>
              <a:t>Quiz Funnel</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tr-TR" sz="2400" dirty="0" smtClean="0">
                <a:solidFill>
                  <a:srgbClr val="222222"/>
                </a:solidFill>
                <a:highlight>
                  <a:srgbClr val="FFFFFF"/>
                </a:highlight>
                <a:latin typeface="Roboto"/>
                <a:ea typeface="Roboto"/>
                <a:cs typeface="Roboto"/>
                <a:sym typeface="Roboto"/>
              </a:rPr>
              <a:t>Home Try-On Funnel</a:t>
            </a:r>
          </a:p>
          <a:p>
            <a:pPr marL="457200" marR="0" lvl="0" indent="-381000" algn="l" rtl="0">
              <a:lnSpc>
                <a:spcPct val="115000"/>
              </a:lnSpc>
              <a:spcBef>
                <a:spcPts val="0"/>
              </a:spcBef>
              <a:spcAft>
                <a:spcPts val="0"/>
              </a:spcAft>
              <a:buClr>
                <a:srgbClr val="222222"/>
              </a:buClr>
              <a:buSzPts val="2400"/>
              <a:buFont typeface="Roboto"/>
              <a:buAutoNum type="arabicPeriod"/>
            </a:pPr>
            <a:r>
              <a:rPr lang="tr-TR" sz="2400" dirty="0" smtClean="0">
                <a:solidFill>
                  <a:srgbClr val="222222"/>
                </a:solidFill>
                <a:highlight>
                  <a:srgbClr val="FFFFFF"/>
                </a:highlight>
                <a:latin typeface="Roboto"/>
                <a:ea typeface="Roboto"/>
                <a:cs typeface="Roboto"/>
                <a:sym typeface="Roboto"/>
              </a:rPr>
              <a:t>Actionable Insights</a:t>
            </a:r>
            <a:endParaRPr sz="2400" dirty="0">
              <a:solidFill>
                <a:srgbClr val="222222"/>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4.3.2 </a:t>
            </a:r>
            <a:r>
              <a:rPr lang="tr-TR" sz="2400" b="1" dirty="0" smtClean="0">
                <a:solidFill>
                  <a:srgbClr val="295269"/>
                </a:solidFill>
                <a:latin typeface="Roboto"/>
                <a:ea typeface="Roboto"/>
                <a:cs typeface="Roboto"/>
                <a:sym typeface="Roboto"/>
              </a:rPr>
              <a:t>purchase table </a:t>
            </a:r>
            <a:r>
              <a:rPr lang="tr-TR" sz="2400" b="1" dirty="0" smtClean="0">
                <a:solidFill>
                  <a:srgbClr val="295269"/>
                </a:solidFill>
                <a:latin typeface="Roboto"/>
                <a:ea typeface="Roboto"/>
                <a:cs typeface="Roboto"/>
                <a:sym typeface="Roboto"/>
              </a:rPr>
              <a:t>style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style, </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style_count</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GROUP BY style</a:t>
            </a: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style </a:t>
            </a:r>
            <a:r>
              <a:rPr lang="en-US" sz="1200" dirty="0" smtClean="0"/>
              <a:t>preferences </a:t>
            </a:r>
            <a:r>
              <a:rPr lang="en-US" sz="1200" dirty="0"/>
              <a:t>of the participants participating in the </a:t>
            </a:r>
            <a:r>
              <a:rPr lang="tr-TR" sz="1200" dirty="0" smtClean="0"/>
              <a:t>purchase </a:t>
            </a:r>
            <a:r>
              <a:rPr lang="en-US" sz="1200" dirty="0" smtClean="0"/>
              <a:t>as </a:t>
            </a:r>
            <a:r>
              <a:rPr lang="en-US" sz="1200" dirty="0"/>
              <a:t>a </a:t>
            </a:r>
            <a:r>
              <a:rPr lang="tr-TR" sz="1200" dirty="0" smtClean="0"/>
              <a:t>percentage</a:t>
            </a:r>
            <a:r>
              <a:rPr lang="en-US" sz="1200" dirty="0" smtClean="0"/>
              <a:t>.</a:t>
            </a:r>
            <a:r>
              <a:rPr lang="tr-TR" sz="1200" dirty="0" smtClean="0"/>
              <a:t> </a:t>
            </a:r>
            <a:r>
              <a:rPr lang="en-US" sz="1200" dirty="0"/>
              <a:t>While 51% of the customers preferred women's styles, 49% preferred men's styles. We can say that there is an equal distribution in terms of gender.</a:t>
            </a:r>
            <a:endParaRPr lang="tr-TR" sz="1200" dirty="0">
              <a:latin typeface="Roboto"/>
              <a:ea typeface="Roboto"/>
              <a:cs typeface="Roboto"/>
              <a:sym typeface="Roboto"/>
            </a:endParaRPr>
          </a:p>
        </p:txBody>
      </p:sp>
      <p:pic>
        <p:nvPicPr>
          <p:cNvPr id="1026" name="Picture 2" descr="C:\Users\Samsung\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72" y="1130225"/>
            <a:ext cx="4583113" cy="27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06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4.3.3 </a:t>
            </a:r>
            <a:r>
              <a:rPr lang="tr-TR" sz="2400" b="1" dirty="0" smtClean="0">
                <a:solidFill>
                  <a:srgbClr val="295269"/>
                </a:solidFill>
                <a:latin typeface="Roboto"/>
                <a:ea typeface="Roboto"/>
                <a:cs typeface="Roboto"/>
                <a:sym typeface="Roboto"/>
              </a:rPr>
              <a:t>purchase table </a:t>
            </a:r>
            <a:r>
              <a:rPr lang="tr-TR" sz="2400" b="1" dirty="0" smtClean="0">
                <a:solidFill>
                  <a:srgbClr val="295269"/>
                </a:solidFill>
                <a:latin typeface="Roboto"/>
                <a:ea typeface="Roboto"/>
                <a:cs typeface="Roboto"/>
                <a:sym typeface="Roboto"/>
              </a:rPr>
              <a:t>model_name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model_count</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model_name</a:t>
            </a:r>
            <a:endParaRPr lang="en-US" sz="900" dirty="0">
              <a:latin typeface="Courier New"/>
              <a:ea typeface="Courier New"/>
              <a:cs typeface="Courier New"/>
              <a:sym typeface="Courier New"/>
            </a:endParaRP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model </a:t>
            </a:r>
            <a:r>
              <a:rPr lang="en-US" sz="1200" dirty="0" smtClean="0"/>
              <a:t>preferences </a:t>
            </a:r>
            <a:r>
              <a:rPr lang="en-US" sz="1200" dirty="0"/>
              <a:t>of the participants participating in the </a:t>
            </a:r>
            <a:r>
              <a:rPr lang="tr-TR" sz="1200" dirty="0" smtClean="0"/>
              <a:t>purchase </a:t>
            </a:r>
            <a:r>
              <a:rPr lang="en-US" sz="1200" dirty="0" smtClean="0"/>
              <a:t>as </a:t>
            </a:r>
            <a:r>
              <a:rPr lang="en-US" sz="1200" dirty="0"/>
              <a:t>a </a:t>
            </a:r>
            <a:r>
              <a:rPr lang="tr-TR" sz="1200" dirty="0" smtClean="0"/>
              <a:t>count</a:t>
            </a:r>
            <a:r>
              <a:rPr lang="en-US" sz="1200" dirty="0" smtClean="0"/>
              <a:t>.</a:t>
            </a:r>
            <a:r>
              <a:rPr lang="tr-TR" sz="1200" dirty="0" smtClean="0"/>
              <a:t> </a:t>
            </a:r>
            <a:r>
              <a:rPr lang="en-US" sz="1200" dirty="0"/>
              <a:t>We see that the most preferred models by customers are </a:t>
            </a:r>
            <a:r>
              <a:rPr lang="tr-TR" sz="1200" dirty="0" smtClean="0"/>
              <a:t>‘</a:t>
            </a:r>
            <a:r>
              <a:rPr lang="en-US" sz="1200" dirty="0" err="1" smtClean="0"/>
              <a:t>Eugine</a:t>
            </a:r>
            <a:r>
              <a:rPr lang="en-US" sz="1200" dirty="0" smtClean="0"/>
              <a:t> Narrow</a:t>
            </a:r>
            <a:r>
              <a:rPr lang="tr-TR" sz="1200" dirty="0" smtClean="0"/>
              <a:t>’</a:t>
            </a:r>
            <a:r>
              <a:rPr lang="en-US" sz="1200" dirty="0" smtClean="0"/>
              <a:t> </a:t>
            </a:r>
            <a:r>
              <a:rPr lang="en-US" sz="1200" dirty="0"/>
              <a:t>and </a:t>
            </a:r>
            <a:r>
              <a:rPr lang="tr-TR" sz="1200" dirty="0" smtClean="0"/>
              <a:t>‘</a:t>
            </a:r>
            <a:r>
              <a:rPr lang="en-US" sz="1200" dirty="0" smtClean="0"/>
              <a:t>Dawes</a:t>
            </a:r>
            <a:r>
              <a:rPr lang="tr-TR" sz="1200" dirty="0" smtClean="0"/>
              <a:t>’</a:t>
            </a:r>
            <a:r>
              <a:rPr lang="en-US" sz="1200" dirty="0" smtClean="0"/>
              <a:t> </a:t>
            </a:r>
            <a:r>
              <a:rPr lang="en-US" sz="1200" dirty="0"/>
              <a:t>models. The least preferred are </a:t>
            </a:r>
            <a:r>
              <a:rPr lang="tr-TR" sz="1200" dirty="0" smtClean="0"/>
              <a:t>‘</a:t>
            </a:r>
            <a:r>
              <a:rPr lang="en-US" sz="1200" dirty="0" smtClean="0"/>
              <a:t>Monocle</a:t>
            </a:r>
            <a:r>
              <a:rPr lang="tr-TR" sz="1200" dirty="0" smtClean="0"/>
              <a:t>’</a:t>
            </a:r>
            <a:r>
              <a:rPr lang="en-US" sz="1200" dirty="0" smtClean="0"/>
              <a:t> </a:t>
            </a:r>
            <a:r>
              <a:rPr lang="en-US" sz="1200" dirty="0"/>
              <a:t>and </a:t>
            </a:r>
            <a:r>
              <a:rPr lang="tr-TR" sz="1200" dirty="0" smtClean="0"/>
              <a:t>‘</a:t>
            </a:r>
            <a:r>
              <a:rPr lang="en-US" sz="1200" dirty="0" smtClean="0"/>
              <a:t>Olive</a:t>
            </a:r>
            <a:r>
              <a:rPr lang="tr-TR" sz="1200" dirty="0" smtClean="0"/>
              <a:t>’</a:t>
            </a:r>
            <a:r>
              <a:rPr lang="en-US" sz="1200" dirty="0" smtClean="0"/>
              <a:t>. </a:t>
            </a:r>
            <a:r>
              <a:rPr lang="en-US" sz="1200" dirty="0"/>
              <a:t>Discounts on these two models can increase their sales.</a:t>
            </a:r>
            <a:endParaRPr lang="tr-TR" sz="1200" dirty="0">
              <a:latin typeface="Roboto"/>
              <a:ea typeface="Roboto"/>
              <a:cs typeface="Roboto"/>
              <a:sym typeface="Roboto"/>
            </a:endParaRPr>
          </a:p>
        </p:txBody>
      </p:sp>
      <p:pic>
        <p:nvPicPr>
          <p:cNvPr id="2050" name="Picture 2" descr="C:\Users\Samsung\Desktop\Pictur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72" y="1130225"/>
            <a:ext cx="4583112"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568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4.3.4 </a:t>
            </a:r>
            <a:r>
              <a:rPr lang="tr-TR" sz="2400" b="1" dirty="0" smtClean="0">
                <a:solidFill>
                  <a:srgbClr val="295269"/>
                </a:solidFill>
                <a:latin typeface="Roboto"/>
                <a:ea typeface="Roboto"/>
                <a:cs typeface="Roboto"/>
                <a:sym typeface="Roboto"/>
              </a:rPr>
              <a:t>purchase table color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449"/>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color, </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color_count</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GROUP BY color</a:t>
            </a:r>
          </a:p>
        </p:txBody>
      </p:sp>
      <p:sp>
        <p:nvSpPr>
          <p:cNvPr id="12" name="Shape 316"/>
          <p:cNvSpPr txBox="1"/>
          <p:nvPr/>
        </p:nvSpPr>
        <p:spPr>
          <a:xfrm>
            <a:off x="311700" y="4009181"/>
            <a:ext cx="8544344" cy="70136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a:t>
            </a:r>
            <a:r>
              <a:rPr lang="tr-TR" sz="1200" dirty="0" smtClean="0"/>
              <a:t>color </a:t>
            </a:r>
            <a:r>
              <a:rPr lang="en-US" sz="1200" dirty="0" smtClean="0"/>
              <a:t>preferences </a:t>
            </a:r>
            <a:r>
              <a:rPr lang="en-US" sz="1200" dirty="0"/>
              <a:t>of the participants participating in the </a:t>
            </a:r>
            <a:r>
              <a:rPr lang="tr-TR" sz="1200" dirty="0" smtClean="0"/>
              <a:t>purchase </a:t>
            </a:r>
            <a:r>
              <a:rPr lang="en-US" sz="1200" dirty="0" smtClean="0"/>
              <a:t>as </a:t>
            </a:r>
            <a:r>
              <a:rPr lang="en-US" sz="1200" dirty="0"/>
              <a:t>a </a:t>
            </a:r>
            <a:r>
              <a:rPr lang="tr-TR" sz="1200" dirty="0" smtClean="0"/>
              <a:t>count</a:t>
            </a:r>
            <a:r>
              <a:rPr lang="en-US" sz="1200" dirty="0" smtClean="0"/>
              <a:t>.</a:t>
            </a:r>
            <a:r>
              <a:rPr lang="tr-TR" sz="1200" dirty="0" smtClean="0"/>
              <a:t> </a:t>
            </a:r>
            <a:r>
              <a:rPr lang="en-US" sz="1200" dirty="0"/>
              <a:t>We see that the most preferred </a:t>
            </a:r>
            <a:r>
              <a:rPr lang="tr-TR" sz="1200" dirty="0" smtClean="0"/>
              <a:t>color </a:t>
            </a:r>
            <a:r>
              <a:rPr lang="en-US" sz="1200" dirty="0" smtClean="0"/>
              <a:t>by </a:t>
            </a:r>
            <a:r>
              <a:rPr lang="en-US" sz="1200" dirty="0"/>
              <a:t>customers </a:t>
            </a:r>
            <a:r>
              <a:rPr lang="tr-TR" sz="1200" dirty="0" smtClean="0"/>
              <a:t>is ‘Jet Black’. </a:t>
            </a:r>
            <a:r>
              <a:rPr lang="en-US" sz="1200" dirty="0"/>
              <a:t>If you produce other models similar to this model, we can assume that they will sell well.</a:t>
            </a:r>
            <a:endParaRPr lang="tr-TR" sz="1200" dirty="0">
              <a:latin typeface="Roboto"/>
              <a:ea typeface="Roboto"/>
              <a:cs typeface="Roboto"/>
              <a:sym typeface="Roboto"/>
            </a:endParaRPr>
          </a:p>
        </p:txBody>
      </p:sp>
      <p:pic>
        <p:nvPicPr>
          <p:cNvPr id="3074" name="Picture 2" descr="C:\Users\Samsung\Desktop\Pictur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72" y="1130449"/>
            <a:ext cx="4583113"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05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4.3.5 </a:t>
            </a:r>
            <a:r>
              <a:rPr lang="tr-TR" sz="2400" b="1" dirty="0" smtClean="0">
                <a:solidFill>
                  <a:srgbClr val="295269"/>
                </a:solidFill>
                <a:latin typeface="Roboto"/>
                <a:ea typeface="Roboto"/>
                <a:cs typeface="Roboto"/>
                <a:sym typeface="Roboto"/>
              </a:rPr>
              <a:t>purchase </a:t>
            </a:r>
            <a:r>
              <a:rPr lang="tr-TR" sz="2400" b="1" dirty="0" smtClean="0">
                <a:solidFill>
                  <a:srgbClr val="295269"/>
                </a:solidFill>
                <a:latin typeface="Roboto"/>
                <a:ea typeface="Roboto"/>
                <a:cs typeface="Roboto"/>
                <a:sym typeface="Roboto"/>
              </a:rPr>
              <a:t>table price column</a:t>
            </a:r>
            <a:endParaRPr sz="2400" b="1" dirty="0">
              <a:solidFill>
                <a:srgbClr val="295269"/>
              </a:solidFill>
              <a:latin typeface="Roboto"/>
              <a:ea typeface="Roboto"/>
              <a:cs typeface="Roboto"/>
              <a:sym typeface="Roboto"/>
            </a:endParaRPr>
          </a:p>
        </p:txBody>
      </p:sp>
      <p:sp>
        <p:nvSpPr>
          <p:cNvPr id="7" name="Shape 323"/>
          <p:cNvSpPr txBox="1"/>
          <p:nvPr/>
        </p:nvSpPr>
        <p:spPr>
          <a:xfrm>
            <a:off x="5126190" y="1130449"/>
            <a:ext cx="3729854"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DISTINCT(</a:t>
            </a:r>
            <a:r>
              <a:rPr lang="en-US" sz="900" dirty="0" err="1">
                <a:latin typeface="Courier New"/>
                <a:ea typeface="Courier New"/>
                <a:cs typeface="Courier New"/>
                <a:sym typeface="Courier New"/>
              </a:rPr>
              <a:t>model_name</a:t>
            </a:r>
            <a:r>
              <a:rPr lang="en-US" sz="900" dirty="0">
                <a:latin typeface="Courier New"/>
                <a:ea typeface="Courier New"/>
                <a:cs typeface="Courier New"/>
                <a:sym typeface="Courier New"/>
              </a:rPr>
              <a:t>), price</a:t>
            </a: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ORDER BY price DESC</a:t>
            </a:r>
          </a:p>
        </p:txBody>
      </p:sp>
      <p:sp>
        <p:nvSpPr>
          <p:cNvPr id="12" name="Shape 316"/>
          <p:cNvSpPr txBox="1"/>
          <p:nvPr/>
        </p:nvSpPr>
        <p:spPr>
          <a:xfrm>
            <a:off x="311700" y="4009181"/>
            <a:ext cx="8544344" cy="5812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smtClean="0"/>
              <a:t>You can see the prices according to the names of the models.</a:t>
            </a:r>
            <a:r>
              <a:rPr lang="tr-TR" sz="1200" dirty="0" smtClean="0"/>
              <a:t> </a:t>
            </a:r>
            <a:r>
              <a:rPr lang="en-US" sz="1200" dirty="0"/>
              <a:t>The two most expensive models are the </a:t>
            </a:r>
            <a:r>
              <a:rPr lang="tr-TR" sz="1200" dirty="0" smtClean="0"/>
              <a:t>‘</a:t>
            </a:r>
            <a:r>
              <a:rPr lang="en-US" sz="1200" dirty="0" smtClean="0"/>
              <a:t>Dawes</a:t>
            </a:r>
            <a:r>
              <a:rPr lang="tr-TR" sz="1200" dirty="0" smtClean="0"/>
              <a:t>’</a:t>
            </a:r>
            <a:r>
              <a:rPr lang="en-US" sz="1200" dirty="0" smtClean="0"/>
              <a:t> </a:t>
            </a:r>
            <a:r>
              <a:rPr lang="en-US" sz="1200" dirty="0"/>
              <a:t>and </a:t>
            </a:r>
            <a:r>
              <a:rPr lang="tr-TR" sz="1200" dirty="0" smtClean="0"/>
              <a:t>‘</a:t>
            </a:r>
            <a:r>
              <a:rPr lang="en-US" sz="1200" dirty="0" smtClean="0"/>
              <a:t>Lucy</a:t>
            </a:r>
            <a:r>
              <a:rPr lang="tr-TR" sz="1200" dirty="0" smtClean="0"/>
              <a:t>’.</a:t>
            </a:r>
            <a:r>
              <a:rPr lang="en-US" sz="1200" dirty="0" smtClean="0"/>
              <a:t> </a:t>
            </a:r>
            <a:endParaRPr lang="tr-TR" sz="1200" dirty="0">
              <a:latin typeface="Roboto"/>
              <a:ea typeface="Roboto"/>
              <a:cs typeface="Roboto"/>
              <a:sym typeface="Roboto"/>
            </a:endParaRPr>
          </a:p>
        </p:txBody>
      </p:sp>
      <p:pic>
        <p:nvPicPr>
          <p:cNvPr id="3075" name="Picture 3" descr="C:\Users\Samsung\Desktop\Pictur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72" y="1125686"/>
            <a:ext cx="4583112" cy="27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57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4.3.6 </a:t>
            </a:r>
            <a:r>
              <a:rPr lang="tr-TR" sz="2400" b="1" dirty="0" smtClean="0">
                <a:solidFill>
                  <a:srgbClr val="295269"/>
                </a:solidFill>
                <a:latin typeface="Roboto"/>
                <a:ea typeface="Roboto"/>
                <a:cs typeface="Roboto"/>
                <a:sym typeface="Roboto"/>
              </a:rPr>
              <a:t>purchase table price column</a:t>
            </a:r>
            <a:endParaRPr sz="2400" b="1" dirty="0">
              <a:solidFill>
                <a:srgbClr val="295269"/>
              </a:solidFill>
              <a:latin typeface="Roboto"/>
              <a:ea typeface="Roboto"/>
              <a:cs typeface="Roboto"/>
              <a:sym typeface="Roboto"/>
            </a:endParaRPr>
          </a:p>
        </p:txBody>
      </p:sp>
      <p:sp>
        <p:nvSpPr>
          <p:cNvPr id="7" name="Shape 323"/>
          <p:cNvSpPr txBox="1"/>
          <p:nvPr/>
        </p:nvSpPr>
        <p:spPr>
          <a:xfrm>
            <a:off x="5523346" y="1093505"/>
            <a:ext cx="3332698" cy="2818534"/>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SELECT DISTINCT(</a:t>
            </a:r>
            <a:r>
              <a:rPr lang="en-US" sz="900" dirty="0" err="1">
                <a:latin typeface="Courier New"/>
                <a:ea typeface="Courier New"/>
                <a:cs typeface="Courier New"/>
                <a:sym typeface="Courier New"/>
              </a:rPr>
              <a:t>model_name</a:t>
            </a:r>
            <a:r>
              <a:rPr lang="en-US" sz="900" dirty="0" smtClean="0">
                <a:latin typeface="Courier New"/>
                <a:ea typeface="Courier New"/>
                <a:cs typeface="Courier New"/>
                <a:sym typeface="Courier New"/>
              </a:rPr>
              <a:t>),</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 </a:t>
            </a:r>
            <a:r>
              <a:rPr lang="en-US" sz="900" dirty="0">
                <a:latin typeface="Courier New"/>
                <a:ea typeface="Courier New"/>
                <a:cs typeface="Courier New"/>
                <a:sym typeface="Courier New"/>
              </a:rPr>
              <a:t>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model_count</a:t>
            </a:r>
            <a:r>
              <a:rPr lang="en-US" sz="900" dirty="0">
                <a:latin typeface="Courier New"/>
                <a:ea typeface="Courier New"/>
                <a:cs typeface="Courier New"/>
                <a:sym typeface="Courier New"/>
              </a:rPr>
              <a:t>, price</a:t>
            </a:r>
          </a:p>
          <a:p>
            <a:pPr>
              <a:buSzPts val="1100"/>
            </a:pPr>
            <a:r>
              <a:rPr lang="en-US" sz="900" dirty="0">
                <a:latin typeface="Courier New"/>
                <a:ea typeface="Courier New"/>
                <a:cs typeface="Courier New"/>
                <a:sym typeface="Courier New"/>
              </a:rPr>
              <a:t>FROM purchase</a:t>
            </a:r>
          </a:p>
          <a:p>
            <a:pP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model_name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ORDER BY price DESC, </a:t>
            </a:r>
            <a:r>
              <a:rPr lang="en-US" sz="900" dirty="0" err="1">
                <a:latin typeface="Courier New"/>
                <a:ea typeface="Courier New"/>
                <a:cs typeface="Courier New"/>
                <a:sym typeface="Courier New"/>
              </a:rPr>
              <a:t>model_count</a:t>
            </a:r>
            <a:r>
              <a:rPr lang="en-US" sz="900" dirty="0">
                <a:latin typeface="Courier New"/>
                <a:ea typeface="Courier New"/>
                <a:cs typeface="Courier New"/>
                <a:sym typeface="Courier New"/>
              </a:rPr>
              <a:t> DESC</a:t>
            </a:r>
          </a:p>
        </p:txBody>
      </p:sp>
      <p:sp>
        <p:nvSpPr>
          <p:cNvPr id="12" name="Shape 316"/>
          <p:cNvSpPr txBox="1"/>
          <p:nvPr/>
        </p:nvSpPr>
        <p:spPr>
          <a:xfrm>
            <a:off x="311700" y="4009181"/>
            <a:ext cx="8544344" cy="94151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gn="just">
              <a:lnSpc>
                <a:spcPct val="115000"/>
              </a:lnSpc>
              <a:buSzPts val="1200"/>
            </a:pPr>
            <a:r>
              <a:rPr lang="en-US" sz="1200" dirty="0"/>
              <a:t>You can see the Dawes model being the best selling model despite being the most expensive model. Customers who bought this model did not pay much attention to the price. The price of this product can be increased. </a:t>
            </a:r>
            <a:br>
              <a:rPr lang="en-US" sz="1200" dirty="0"/>
            </a:br>
            <a:r>
              <a:rPr lang="en-US" sz="1200" dirty="0"/>
              <a:t>In addition, although the monocle model is the cheapest model, it is the least sold model. The design of this model can be changed.</a:t>
            </a:r>
            <a:endParaRPr lang="tr-TR" sz="1200" dirty="0">
              <a:latin typeface="Roboto"/>
              <a:ea typeface="Roboto"/>
              <a:cs typeface="Roboto"/>
              <a:sym typeface="Roboto"/>
            </a:endParaRPr>
          </a:p>
        </p:txBody>
      </p:sp>
      <p:pic>
        <p:nvPicPr>
          <p:cNvPr id="4098" name="Picture 2" descr="C:\Users\Samsung\Desktop\Pictur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72" y="1102164"/>
            <a:ext cx="5113338"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13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23572" y="255905"/>
            <a:ext cx="8520600" cy="837600"/>
          </a:xfrm>
          <a:prstGeom prst="rect">
            <a:avLst/>
          </a:prstGeom>
          <a:noFill/>
          <a:ln>
            <a:noFill/>
          </a:ln>
        </p:spPr>
        <p:txBody>
          <a:bodyPr spcFirstLastPara="1" wrap="square" lIns="91425" tIns="91425" rIns="91425" bIns="91425" anchor="b" anchorCtr="0">
            <a:noAutofit/>
          </a:bodyPr>
          <a:lstStyle/>
          <a:p>
            <a:r>
              <a:rPr lang="tr-TR" sz="2400" b="1" dirty="0" smtClean="0">
                <a:solidFill>
                  <a:srgbClr val="295269"/>
                </a:solidFill>
                <a:latin typeface="Roboto"/>
                <a:ea typeface="Roboto"/>
                <a:cs typeface="Roboto"/>
                <a:sym typeface="Roboto"/>
              </a:rPr>
              <a:t>4.3.7 funnel insights</a:t>
            </a:r>
            <a:endParaRPr sz="2400" b="1" dirty="0">
              <a:solidFill>
                <a:srgbClr val="295269"/>
              </a:solidFill>
              <a:latin typeface="Roboto"/>
              <a:ea typeface="Roboto"/>
              <a:cs typeface="Roboto"/>
              <a:sym typeface="Roboto"/>
            </a:endParaRPr>
          </a:p>
        </p:txBody>
      </p:sp>
      <p:sp>
        <p:nvSpPr>
          <p:cNvPr id="7" name="Shape 323"/>
          <p:cNvSpPr txBox="1"/>
          <p:nvPr/>
        </p:nvSpPr>
        <p:spPr>
          <a:xfrm>
            <a:off x="3777673" y="1130449"/>
            <a:ext cx="5078371" cy="2755900"/>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WITH T1 AS(</a:t>
            </a:r>
          </a:p>
          <a:p>
            <a:pP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AS </a:t>
            </a:r>
            <a:r>
              <a:rPr lang="en-US" sz="900" dirty="0" err="1" smtClean="0">
                <a:latin typeface="Courier New"/>
                <a:ea typeface="Courier New"/>
                <a:cs typeface="Courier New"/>
                <a:sym typeface="Courier New"/>
              </a:rPr>
              <a:t>quiz_id_count</a:t>
            </a:r>
            <a:r>
              <a:rPr lang="en-US" sz="900" dirty="0" smtClean="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tr-TR" sz="900" dirty="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a:buSzPts val="1100"/>
            </a:pPr>
            <a:r>
              <a:rPr lang="tr-TR" sz="900" dirty="0" smtClean="0">
                <a:latin typeface="Courier New"/>
                <a:ea typeface="Courier New"/>
                <a:cs typeface="Courier New"/>
                <a:sym typeface="Courier New"/>
              </a:rPr>
              <a:t>       </a:t>
            </a:r>
            <a:r>
              <a:rPr lang="en-US" sz="900" dirty="0">
                <a:latin typeface="Courier New"/>
                <a:ea typeface="Courier New"/>
                <a:cs typeface="Courier New"/>
                <a:sym typeface="Courier New"/>
              </a:rPr>
              <a:t>COUNT(DISTINCT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home_try_id_count</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 </a:t>
            </a:r>
            <a:endParaRPr lang="tr-TR" sz="900" dirty="0" smtClean="0">
              <a:latin typeface="Courier New"/>
              <a:ea typeface="Courier New"/>
              <a:cs typeface="Courier New"/>
              <a:sym typeface="Courier New"/>
            </a:endParaRPr>
          </a:p>
          <a:p>
            <a:pPr>
              <a:buSzPts val="1100"/>
            </a:pPr>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purchase_id_count</a:t>
            </a:r>
            <a:r>
              <a:rPr lang="en-US"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quiz q</a:t>
            </a:r>
          </a:p>
          <a:p>
            <a:pP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a:buSzPts val="11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LEFT JOIN purchase p</a:t>
            </a:r>
          </a:p>
          <a:p>
            <a:pPr>
              <a:buSzPts val="11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smtClean="0">
                <a:latin typeface="Courier New"/>
                <a:ea typeface="Courier New"/>
                <a:cs typeface="Courier New"/>
                <a:sym typeface="Courier New"/>
              </a:rPr>
              <a:t>p.user_id</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a:t>
            </a:r>
          </a:p>
          <a:p>
            <a:pPr>
              <a:buSzPts val="1100"/>
            </a:pPr>
            <a:r>
              <a:rPr lang="en-US" sz="900" dirty="0">
                <a:latin typeface="Courier New"/>
                <a:ea typeface="Courier New"/>
                <a:cs typeface="Courier New"/>
                <a:sym typeface="Courier New"/>
              </a:rPr>
              <a:t>SELECT </a:t>
            </a:r>
            <a:endParaRPr lang="tr-TR" sz="900" dirty="0" smtClean="0">
              <a:latin typeface="Courier New"/>
              <a:ea typeface="Courier New"/>
              <a:cs typeface="Courier New"/>
              <a:sym typeface="Courier New"/>
            </a:endParaRPr>
          </a:p>
          <a:p>
            <a:pPr>
              <a:buSzPts val="1100"/>
            </a:pPr>
            <a:r>
              <a:rPr lang="en-US" sz="900" dirty="0" err="1" smtClean="0">
                <a:latin typeface="Courier New"/>
                <a:ea typeface="Courier New"/>
                <a:cs typeface="Courier New"/>
                <a:sym typeface="Courier New"/>
              </a:rPr>
              <a:t>quiz_id_count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home_try_id_count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purchase_id_count</a:t>
            </a:r>
            <a:r>
              <a:rPr lang="en-US" sz="900" dirty="0" smtClean="0">
                <a:latin typeface="Courier New"/>
                <a:ea typeface="Courier New"/>
                <a:cs typeface="Courier New"/>
                <a:sym typeface="Courier New"/>
              </a:rPr>
              <a:t>,</a:t>
            </a:r>
            <a:endParaRPr lang="tr-TR" sz="900" dirty="0" smtClean="0">
              <a:latin typeface="Courier New"/>
              <a:ea typeface="Courier New"/>
              <a:cs typeface="Courier New"/>
              <a:sym typeface="Courier New"/>
            </a:endParaRPr>
          </a:p>
          <a:p>
            <a:pPr>
              <a:buSzPts val="1100"/>
            </a:pPr>
            <a:r>
              <a:rPr lang="en-US" sz="900" dirty="0" smtClean="0">
                <a:latin typeface="Courier New"/>
                <a:ea typeface="Courier New"/>
                <a:cs typeface="Courier New"/>
                <a:sym typeface="Courier New"/>
              </a:rPr>
              <a:t>(100.0 * </a:t>
            </a:r>
            <a:r>
              <a:rPr lang="en-US" sz="900" dirty="0" err="1" smtClean="0">
                <a:latin typeface="Courier New"/>
                <a:ea typeface="Courier New"/>
                <a:cs typeface="Courier New"/>
                <a:sym typeface="Courier New"/>
              </a:rPr>
              <a:t>home_try_id_count</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quiz_id_count</a:t>
            </a:r>
            <a:r>
              <a:rPr lang="en-US" sz="900" dirty="0" smtClean="0">
                <a:latin typeface="Courier New"/>
                <a:ea typeface="Courier New"/>
                <a:cs typeface="Courier New"/>
                <a:sym typeface="Courier New"/>
              </a:rPr>
              <a:t>) AS</a:t>
            </a:r>
            <a:r>
              <a:rPr lang="tr-TR"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quiz_to_hometry</a:t>
            </a:r>
            <a:r>
              <a:rPr lang="en-US" sz="900" dirty="0" smtClean="0">
                <a:latin typeface="Courier New"/>
                <a:ea typeface="Courier New"/>
                <a:cs typeface="Courier New"/>
                <a:sym typeface="Courier New"/>
              </a:rPr>
              <a:t>, </a:t>
            </a:r>
          </a:p>
          <a:p>
            <a:pPr>
              <a:buSzPts val="1100"/>
            </a:pPr>
            <a:r>
              <a:rPr lang="en-US" sz="900" dirty="0" smtClean="0">
                <a:latin typeface="Courier New"/>
                <a:ea typeface="Courier New"/>
                <a:cs typeface="Courier New"/>
                <a:sym typeface="Courier New"/>
              </a:rPr>
              <a:t>(</a:t>
            </a:r>
            <a:r>
              <a:rPr lang="en-US" sz="900" dirty="0">
                <a:latin typeface="Courier New"/>
                <a:ea typeface="Courier New"/>
                <a:cs typeface="Courier New"/>
                <a:sym typeface="Courier New"/>
              </a:rPr>
              <a:t>100.0 * </a:t>
            </a:r>
            <a:r>
              <a:rPr lang="en-US" sz="900" dirty="0" err="1">
                <a:latin typeface="Courier New"/>
                <a:ea typeface="Courier New"/>
                <a:cs typeface="Courier New"/>
                <a:sym typeface="Courier New"/>
              </a:rPr>
              <a:t>purchase_id_count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home_try_id_count</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hometry_to_purchase</a:t>
            </a:r>
            <a:r>
              <a:rPr lang="en-US" sz="900" dirty="0">
                <a:latin typeface="Courier New"/>
                <a:ea typeface="Courier New"/>
                <a:cs typeface="Courier New"/>
                <a:sym typeface="Courier New"/>
              </a:rPr>
              <a:t>, </a:t>
            </a:r>
          </a:p>
          <a:p>
            <a:pPr>
              <a:buSzPts val="1100"/>
            </a:pPr>
            <a:r>
              <a:rPr lang="en-US" sz="900" dirty="0" smtClean="0">
                <a:latin typeface="Courier New"/>
                <a:ea typeface="Courier New"/>
                <a:cs typeface="Courier New"/>
                <a:sym typeface="Courier New"/>
              </a:rPr>
              <a:t>(</a:t>
            </a:r>
            <a:r>
              <a:rPr lang="en-US" sz="900" dirty="0">
                <a:latin typeface="Courier New"/>
                <a:ea typeface="Courier New"/>
                <a:cs typeface="Courier New"/>
                <a:sym typeface="Courier New"/>
              </a:rPr>
              <a:t>100.0 * </a:t>
            </a:r>
            <a:r>
              <a:rPr lang="en-US" sz="900" dirty="0" err="1">
                <a:latin typeface="Courier New"/>
                <a:ea typeface="Courier New"/>
                <a:cs typeface="Courier New"/>
                <a:sym typeface="Courier New"/>
              </a:rPr>
              <a:t>purchase_id_count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quiz_id_count</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quiz_to_purchase</a:t>
            </a:r>
            <a:endParaRPr lang="en-US" sz="900" dirty="0">
              <a:latin typeface="Courier New"/>
              <a:ea typeface="Courier New"/>
              <a:cs typeface="Courier New"/>
              <a:sym typeface="Courier New"/>
            </a:endParaRPr>
          </a:p>
          <a:p>
            <a:pPr>
              <a:buSzPts val="1100"/>
            </a:pPr>
            <a:r>
              <a:rPr lang="en-US" sz="900" dirty="0">
                <a:latin typeface="Courier New"/>
                <a:ea typeface="Courier New"/>
                <a:cs typeface="Courier New"/>
                <a:sym typeface="Courier New"/>
              </a:rPr>
              <a:t>FROM T1</a:t>
            </a:r>
          </a:p>
        </p:txBody>
      </p:sp>
      <p:sp>
        <p:nvSpPr>
          <p:cNvPr id="12" name="Shape 316"/>
          <p:cNvSpPr txBox="1"/>
          <p:nvPr/>
        </p:nvSpPr>
        <p:spPr>
          <a:xfrm>
            <a:off x="103043" y="4009181"/>
            <a:ext cx="8753001" cy="9045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just"/>
            <a:r>
              <a:rPr lang="en-US" sz="1200" dirty="0" smtClean="0"/>
              <a:t>Almost </a:t>
            </a:r>
            <a:r>
              <a:rPr lang="en-US" sz="1200" dirty="0"/>
              <a:t>half the users that completed the quiz made a purchase</a:t>
            </a:r>
            <a:r>
              <a:rPr lang="en-US" sz="1200" dirty="0" smtClean="0"/>
              <a:t>.</a:t>
            </a:r>
            <a:r>
              <a:rPr lang="tr-TR" sz="1200" dirty="0" smtClean="0"/>
              <a:t> </a:t>
            </a:r>
            <a:r>
              <a:rPr lang="en-US" sz="1200" dirty="0" smtClean="0"/>
              <a:t>We </a:t>
            </a:r>
            <a:r>
              <a:rPr lang="en-US" sz="1200" dirty="0"/>
              <a:t>see that we loose 25% of users on the second stage and then even more on the third stage with 34%. We know that to retain more people from </a:t>
            </a:r>
            <a:r>
              <a:rPr lang="tr-TR" sz="1200" dirty="0" smtClean="0"/>
              <a:t>hometry </a:t>
            </a:r>
            <a:r>
              <a:rPr lang="en-US" sz="1200" dirty="0" smtClean="0"/>
              <a:t>to </a:t>
            </a:r>
            <a:r>
              <a:rPr lang="tr-TR" sz="1200" dirty="0" smtClean="0"/>
              <a:t>purchase</a:t>
            </a:r>
            <a:r>
              <a:rPr lang="en-US" sz="1200" dirty="0" smtClean="0"/>
              <a:t>, </a:t>
            </a:r>
            <a:r>
              <a:rPr lang="en-US" sz="1200" dirty="0" err="1"/>
              <a:t>WarbyParker</a:t>
            </a:r>
            <a:r>
              <a:rPr lang="en-US" sz="1200" dirty="0"/>
              <a:t> should offer users 5 pairs to try-on at home as it has proven to be more successful. Creating an A/B test during the quiz </a:t>
            </a:r>
            <a:r>
              <a:rPr lang="en-US" sz="1200" dirty="0" smtClean="0"/>
              <a:t>stage,</a:t>
            </a:r>
            <a:r>
              <a:rPr lang="tr-TR" sz="1200" dirty="0" smtClean="0"/>
              <a:t> </a:t>
            </a:r>
            <a:r>
              <a:rPr lang="en-US" sz="1200" dirty="0" smtClean="0"/>
              <a:t>could </a:t>
            </a:r>
            <a:r>
              <a:rPr lang="en-US" sz="1200" dirty="0"/>
              <a:t>help determine how to drive more costumers to the try-on stage.</a:t>
            </a:r>
          </a:p>
          <a:p>
            <a:endParaRPr lang="en-US" sz="1200" dirty="0"/>
          </a:p>
          <a:p>
            <a:endParaRPr lang="en-US" sz="1200" dirty="0"/>
          </a:p>
          <a:p>
            <a:endParaRPr lang="en-US" sz="1200" dirty="0"/>
          </a:p>
        </p:txBody>
      </p:sp>
      <p:pic>
        <p:nvPicPr>
          <p:cNvPr id="6145" name="Picture 1" descr="C:\Users\Samsung\Desktop\Pictur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43" y="1130449"/>
            <a:ext cx="3602038" cy="20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879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tr-TR" sz="4800" dirty="0" smtClean="0">
                <a:solidFill>
                  <a:srgbClr val="FFFFFF"/>
                </a:solidFill>
                <a:latin typeface="Roboto Black"/>
                <a:ea typeface="Roboto Black"/>
                <a:sym typeface="Roboto Black"/>
              </a:rPr>
              <a:t>Thank you for your time and attention.</a:t>
            </a:r>
            <a:endParaRPr dirty="0"/>
          </a:p>
        </p:txBody>
      </p:sp>
    </p:spTree>
    <p:extLst>
      <p:ext uri="{BB962C8B-B14F-4D97-AF65-F5344CB8AC3E}">
        <p14:creationId xmlns:p14="http://schemas.microsoft.com/office/powerpoint/2010/main" val="3285055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lt1"/>
                </a:solidFill>
                <a:latin typeface="Roboto Black"/>
                <a:ea typeface="Roboto Black"/>
                <a:cs typeface="Roboto Black"/>
                <a:sym typeface="Roboto Black"/>
              </a:rPr>
              <a:t>1. </a:t>
            </a:r>
            <a:r>
              <a:rPr lang="tr-TR" sz="4800" dirty="0" smtClean="0">
                <a:solidFill>
                  <a:schemeClr val="lt1"/>
                </a:solidFill>
                <a:latin typeface="Roboto Black"/>
                <a:ea typeface="Roboto Black"/>
                <a:cs typeface="Roboto Black"/>
                <a:sym typeface="Roboto Black"/>
              </a:rPr>
              <a:t>What is Warby Parker</a:t>
            </a:r>
          </a:p>
          <a:p>
            <a:pPr marL="0" lvl="0" indent="0" algn="ctr"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16"/>
          <p:cNvSpPr txBox="1"/>
          <p:nvPr/>
        </p:nvSpPr>
        <p:spPr>
          <a:xfrm>
            <a:off x="299828" y="213880"/>
            <a:ext cx="8544344" cy="471574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spcBef>
                <a:spcPts val="1100"/>
              </a:spcBef>
            </a:pPr>
            <a:r>
              <a:rPr lang="tr-TR" sz="2400" dirty="0">
                <a:solidFill>
                  <a:srgbClr val="222222"/>
                </a:solidFill>
                <a:highlight>
                  <a:srgbClr val="FFFFFF"/>
                </a:highlight>
                <a:latin typeface="Roboto"/>
                <a:ea typeface="Roboto"/>
                <a:cs typeface="Roboto"/>
                <a:sym typeface="Roboto"/>
              </a:rPr>
              <a:t>Warby Parker is a socially conscious company that operates with the objective to offer designer eyewear at a revolutionary price</a:t>
            </a:r>
            <a:r>
              <a:rPr lang="tr-TR" sz="2400" dirty="0" smtClean="0">
                <a:solidFill>
                  <a:srgbClr val="222222"/>
                </a:solidFill>
                <a:highlight>
                  <a:srgbClr val="FFFFFF"/>
                </a:highlight>
                <a:latin typeface="Roboto"/>
                <a:ea typeface="Roboto"/>
                <a:cs typeface="Roboto"/>
                <a:sym typeface="Roboto"/>
              </a:rPr>
              <a:t>.</a:t>
            </a:r>
          </a:p>
          <a:p>
            <a:pPr lvl="0">
              <a:lnSpc>
                <a:spcPct val="115000"/>
              </a:lnSpc>
              <a:spcBef>
                <a:spcPts val="1100"/>
              </a:spcBef>
            </a:pPr>
            <a:r>
              <a:rPr lang="tr-TR" sz="2400" dirty="0" smtClean="0">
                <a:solidFill>
                  <a:srgbClr val="222222"/>
                </a:solidFill>
                <a:highlight>
                  <a:srgbClr val="FFFFFF"/>
                </a:highlight>
                <a:latin typeface="Roboto"/>
                <a:ea typeface="Roboto"/>
                <a:cs typeface="Roboto"/>
                <a:sym typeface="Roboto"/>
              </a:rPr>
              <a:t>When </a:t>
            </a:r>
            <a:r>
              <a:rPr lang="tr-TR" sz="2400" dirty="0">
                <a:solidFill>
                  <a:srgbClr val="222222"/>
                </a:solidFill>
                <a:highlight>
                  <a:srgbClr val="FFFFFF"/>
                </a:highlight>
                <a:latin typeface="Roboto"/>
                <a:ea typeface="Roboto"/>
                <a:cs typeface="Roboto"/>
                <a:sym typeface="Roboto"/>
              </a:rPr>
              <a:t>costumers interact with Warby’s website, they are first encouraged to fill out a quiz to help them narrow down the options.After completing the survey, they can select a set number of glasses to try at home before deciding whether they want to make a purchase.</a:t>
            </a:r>
          </a:p>
          <a:p>
            <a:pPr lvl="0">
              <a:lnSpc>
                <a:spcPct val="115000"/>
              </a:lnSpc>
              <a:spcBef>
                <a:spcPts val="1100"/>
              </a:spcBef>
            </a:pPr>
            <a:r>
              <a:rPr lang="tr-TR" sz="2400" dirty="0">
                <a:solidFill>
                  <a:srgbClr val="222222"/>
                </a:solidFill>
                <a:highlight>
                  <a:srgbClr val="FFFFFF"/>
                </a:highlight>
                <a:latin typeface="Roboto"/>
                <a:ea typeface="Roboto"/>
                <a:cs typeface="Roboto"/>
                <a:sym typeface="Roboto"/>
              </a:rPr>
              <a:t>We will explore the data collected along the customer journey to retrieve insight that addresses the company’s </a:t>
            </a:r>
            <a:r>
              <a:rPr lang="tr-TR" sz="2400" dirty="0" smtClean="0">
                <a:solidFill>
                  <a:srgbClr val="222222"/>
                </a:solidFill>
                <a:highlight>
                  <a:srgbClr val="FFFFFF"/>
                </a:highlight>
                <a:latin typeface="Roboto"/>
                <a:ea typeface="Roboto"/>
                <a:cs typeface="Roboto"/>
                <a:sym typeface="Roboto"/>
              </a:rPr>
              <a:t>objective.</a:t>
            </a:r>
            <a:endParaRPr lang="tr-TR" sz="2400" dirty="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868640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tr-TR" sz="4800" dirty="0">
                <a:solidFill>
                  <a:srgbClr val="FFFFFF"/>
                </a:solidFill>
                <a:latin typeface="Roboto Black"/>
                <a:ea typeface="Roboto Black"/>
                <a:cs typeface="Roboto Black"/>
                <a:sym typeface="Roboto Black"/>
              </a:rPr>
              <a:t>2</a:t>
            </a:r>
            <a:r>
              <a:rPr lang="en" sz="4800" dirty="0" smtClean="0">
                <a:solidFill>
                  <a:srgbClr val="FFFFFF"/>
                </a:solidFill>
                <a:latin typeface="Roboto Black"/>
                <a:ea typeface="Roboto Black"/>
                <a:cs typeface="Roboto Black"/>
                <a:sym typeface="Roboto Black"/>
              </a:rPr>
              <a:t>. </a:t>
            </a:r>
            <a:r>
              <a:rPr lang="tr-TR" sz="4800" dirty="0" smtClean="0">
                <a:solidFill>
                  <a:srgbClr val="FFFFFF"/>
                </a:solidFill>
                <a:latin typeface="Roboto Black"/>
                <a:ea typeface="Roboto Black"/>
                <a:cs typeface="Roboto Black"/>
                <a:sym typeface="Roboto Black"/>
              </a:rPr>
              <a:t>Quiz Funnel</a:t>
            </a:r>
          </a:p>
          <a:p>
            <a:pPr algn="ctr"/>
            <a:endParaRPr dirty="0"/>
          </a:p>
        </p:txBody>
      </p:sp>
    </p:spTree>
    <p:extLst>
      <p:ext uri="{BB962C8B-B14F-4D97-AF65-F5344CB8AC3E}">
        <p14:creationId xmlns:p14="http://schemas.microsoft.com/office/powerpoint/2010/main" val="2858910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tr-TR"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a:t>
            </a:r>
            <a:r>
              <a:rPr lang="tr-TR" sz="2400" b="1" dirty="0" smtClean="0">
                <a:solidFill>
                  <a:srgbClr val="295269"/>
                </a:solidFill>
                <a:latin typeface="Roboto"/>
                <a:ea typeface="Roboto"/>
                <a:cs typeface="Roboto"/>
                <a:sym typeface="Roboto"/>
              </a:rPr>
              <a:t>Columns on the Survey table</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4"/>
            <a:ext cx="4153880" cy="3472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tr-TR" sz="1200" dirty="0" smtClean="0">
                <a:latin typeface="Roboto"/>
                <a:ea typeface="Roboto"/>
                <a:cs typeface="Roboto"/>
                <a:sym typeface="Roboto"/>
              </a:rPr>
              <a:t>The Survey table consist of the three columns: question, user_id and response.</a:t>
            </a:r>
          </a:p>
          <a:p>
            <a:pPr marL="152400" lvl="2">
              <a:lnSpc>
                <a:spcPct val="115000"/>
              </a:lnSpc>
              <a:buSzPts val="1200"/>
            </a:pPr>
            <a:r>
              <a:rPr lang="tr-TR" sz="1200" dirty="0">
                <a:latin typeface="Roboto"/>
                <a:ea typeface="Roboto"/>
                <a:cs typeface="Roboto"/>
                <a:sym typeface="Roboto"/>
              </a:rPr>
              <a:t>	</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tr-TR" sz="1200" dirty="0" smtClean="0">
                <a:latin typeface="Roboto"/>
                <a:ea typeface="Roboto"/>
                <a:cs typeface="Roboto"/>
                <a:sym typeface="Roboto"/>
              </a:rPr>
              <a:t>The quiz column consists of the following questions:</a:t>
            </a:r>
          </a:p>
          <a:p>
            <a:pPr marL="457200" indent="-304800">
              <a:lnSpc>
                <a:spcPct val="115000"/>
              </a:lnSpc>
              <a:buSzPts val="1200"/>
              <a:buFont typeface="+mj-lt"/>
              <a:buAutoNum type="arabicPeriod"/>
            </a:pPr>
            <a:r>
              <a:rPr lang="tr-TR" sz="1200" dirty="0" smtClean="0">
                <a:latin typeface="Roboto"/>
                <a:ea typeface="Roboto"/>
                <a:cs typeface="Roboto"/>
                <a:sym typeface="Roboto"/>
              </a:rPr>
              <a:t>What are you looking for?</a:t>
            </a:r>
          </a:p>
          <a:p>
            <a:pPr marL="457200" indent="-304800">
              <a:lnSpc>
                <a:spcPct val="115000"/>
              </a:lnSpc>
              <a:buSzPts val="1200"/>
              <a:buFont typeface="+mj-lt"/>
              <a:buAutoNum type="arabicPeriod"/>
            </a:pPr>
            <a:r>
              <a:rPr lang="tr-TR" sz="1200" dirty="0" smtClean="0">
                <a:latin typeface="Roboto"/>
                <a:ea typeface="Roboto"/>
                <a:cs typeface="Roboto"/>
                <a:sym typeface="Roboto"/>
              </a:rPr>
              <a:t>What’s your fit?</a:t>
            </a:r>
          </a:p>
          <a:p>
            <a:pPr marL="457200" indent="-304800">
              <a:lnSpc>
                <a:spcPct val="115000"/>
              </a:lnSpc>
              <a:buSzPts val="1200"/>
              <a:buFont typeface="+mj-lt"/>
              <a:buAutoNum type="arabicPeriod"/>
            </a:pPr>
            <a:r>
              <a:rPr lang="tr-TR" sz="1200" dirty="0" smtClean="0">
                <a:latin typeface="Roboto"/>
                <a:ea typeface="Roboto"/>
                <a:cs typeface="Roboto"/>
                <a:sym typeface="Roboto"/>
              </a:rPr>
              <a:t>Which shapes do you like?</a:t>
            </a:r>
          </a:p>
          <a:p>
            <a:pPr marL="457200" indent="-304800">
              <a:lnSpc>
                <a:spcPct val="115000"/>
              </a:lnSpc>
              <a:buSzPts val="1200"/>
              <a:buFont typeface="+mj-lt"/>
              <a:buAutoNum type="arabicPeriod"/>
            </a:pPr>
            <a:r>
              <a:rPr lang="tr-TR" sz="1200" dirty="0" smtClean="0">
                <a:latin typeface="Roboto"/>
                <a:ea typeface="Roboto"/>
                <a:cs typeface="Roboto"/>
                <a:sym typeface="Roboto"/>
              </a:rPr>
              <a:t>Which colors do you like?</a:t>
            </a:r>
          </a:p>
          <a:p>
            <a:pPr marL="457200" indent="-304800">
              <a:lnSpc>
                <a:spcPct val="115000"/>
              </a:lnSpc>
              <a:buSzPts val="1200"/>
              <a:buFont typeface="+mj-lt"/>
              <a:buAutoNum type="arabicPeriod"/>
            </a:pPr>
            <a:r>
              <a:rPr lang="tr-TR" sz="1200" dirty="0" smtClean="0">
                <a:latin typeface="Roboto"/>
                <a:ea typeface="Roboto"/>
                <a:cs typeface="Roboto"/>
                <a:sym typeface="Roboto"/>
              </a:rPr>
              <a:t>When was your last eye exam?</a:t>
            </a:r>
          </a:p>
          <a:p>
            <a:pPr marL="152400" lvl="0" rtl="0">
              <a:lnSpc>
                <a:spcPct val="115000"/>
              </a:lnSpc>
              <a:spcBef>
                <a:spcPts val="0"/>
              </a:spcBef>
              <a:spcAft>
                <a:spcPts val="0"/>
              </a:spcAft>
              <a:buSzPts val="1200"/>
            </a:pPr>
            <a:endParaRPr sz="1200" dirty="0" smtClean="0">
              <a:latin typeface="Roboto"/>
              <a:ea typeface="Roboto"/>
              <a:cs typeface="Roboto"/>
              <a:sym typeface="Roboto"/>
            </a:endParaRPr>
          </a:p>
          <a:p>
            <a:pPr marL="457200" lvl="0" indent="-304800">
              <a:lnSpc>
                <a:spcPct val="115000"/>
              </a:lnSpc>
              <a:buSzPts val="1200"/>
              <a:buFont typeface="Roboto"/>
              <a:buChar char="●"/>
            </a:pPr>
            <a:r>
              <a:rPr lang="tr-TR" sz="1200" dirty="0" smtClean="0">
                <a:latin typeface="Roboto"/>
                <a:ea typeface="Roboto"/>
                <a:cs typeface="Roboto"/>
                <a:sym typeface="Roboto"/>
              </a:rPr>
              <a:t>As you can see from the table on the right, for every question answered we know the user id and their response.</a:t>
            </a:r>
            <a:r>
              <a:rPr lang="en-US" sz="1200" dirty="0" smtClean="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106336135"/>
              </p:ext>
            </p:extLst>
          </p:nvPr>
        </p:nvGraphicFramePr>
        <p:xfrm>
          <a:off x="4465580" y="1093477"/>
          <a:ext cx="4410565" cy="3940342"/>
        </p:xfrm>
        <a:graphic>
          <a:graphicData uri="http://schemas.openxmlformats.org/drawingml/2006/table">
            <a:tbl>
              <a:tblPr>
                <a:noFill/>
                <a:tableStyleId>{8628B589-4659-4227-9C68-565DD4A46BFE}</a:tableStyleId>
              </a:tblPr>
              <a:tblGrid>
                <a:gridCol w="1861329">
                  <a:extLst>
                    <a:ext uri="{9D8B030D-6E8A-4147-A177-3AD203B41FA5}">
                      <a16:colId xmlns:a16="http://schemas.microsoft.com/office/drawing/2014/main" xmlns="" val="20000"/>
                    </a:ext>
                  </a:extLst>
                </a:gridCol>
                <a:gridCol w="1330036">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tblGrid>
              <a:tr h="249123">
                <a:tc>
                  <a:txBody>
                    <a:bodyPr/>
                    <a:lstStyle/>
                    <a:p>
                      <a:pPr marL="0" lvl="0" indent="0" rtl="0">
                        <a:spcBef>
                          <a:spcPts val="0"/>
                        </a:spcBef>
                        <a:spcAft>
                          <a:spcPts val="0"/>
                        </a:spcAft>
                        <a:buNone/>
                      </a:pPr>
                      <a:r>
                        <a:rPr lang="tr-TR" sz="1000" b="1" dirty="0" smtClean="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tr-TR" sz="1000" b="1" dirty="0" smtClean="0">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tr-TR" sz="1000" b="1" dirty="0" smtClean="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254808">
                <a:tc>
                  <a:txBody>
                    <a:bodyPr/>
                    <a:lstStyle/>
                    <a:p>
                      <a:pPr algn="l"/>
                      <a:r>
                        <a:rPr lang="en-US" sz="1000" b="0" i="0" dirty="0">
                          <a:solidFill>
                            <a:srgbClr val="000000"/>
                          </a:solidFill>
                          <a:effectLst/>
                          <a:latin typeface="MS Shell Dlg 2"/>
                        </a:rPr>
                        <a:t>1. What are you looking for?</a:t>
                      </a:r>
                    </a:p>
                  </a:txBody>
                  <a:tcPr marL="19050" marR="19050" marT="19050" marB="19050" anchor="ctr"/>
                </a:tc>
                <a:tc>
                  <a:txBody>
                    <a:bodyPr/>
                    <a:lstStyle/>
                    <a:p>
                      <a:pPr algn="l"/>
                      <a:r>
                        <a:rPr lang="en-US" sz="1000" b="0" i="0">
                          <a:solidFill>
                            <a:srgbClr val="000000"/>
                          </a:solidFill>
                          <a:effectLst/>
                          <a:latin typeface="MS Shell Dlg 2"/>
                        </a:rPr>
                        <a:t>005e7f99-d48c-4fce-b605-10506c85aaf7</a:t>
                      </a:r>
                    </a:p>
                  </a:txBody>
                  <a:tcPr marL="19050" marR="19050" marT="19050" marB="19050" anchor="ctr"/>
                </a:tc>
                <a:tc>
                  <a:txBody>
                    <a:bodyPr/>
                    <a:lstStyle/>
                    <a:p>
                      <a:pPr algn="l"/>
                      <a:r>
                        <a:rPr lang="en-US" sz="1000" b="0" i="0">
                          <a:solidFill>
                            <a:srgbClr val="000000"/>
                          </a:solidFill>
                          <a:effectLst/>
                          <a:latin typeface="MS Shell Dlg 2"/>
                        </a:rPr>
                        <a:t>Women's Styles</a:t>
                      </a:r>
                    </a:p>
                  </a:txBody>
                  <a:tcPr marL="19050" marR="19050" marT="19050" marB="19050" anchor="ctr"/>
                </a:tc>
                <a:extLst>
                  <a:ext uri="{0D108BD9-81ED-4DB2-BD59-A6C34878D82A}">
                    <a16:rowId xmlns:a16="http://schemas.microsoft.com/office/drawing/2014/main" xmlns="" val="10001"/>
                  </a:ext>
                </a:extLst>
              </a:tr>
              <a:tr h="254808">
                <a:tc>
                  <a:txBody>
                    <a:bodyPr/>
                    <a:lstStyle/>
                    <a:p>
                      <a:pPr algn="l"/>
                      <a:r>
                        <a:rPr lang="en-US" sz="1000" b="0" i="0">
                          <a:solidFill>
                            <a:srgbClr val="000000"/>
                          </a:solidFill>
                          <a:effectLst/>
                          <a:latin typeface="MS Shell Dlg 2"/>
                        </a:rPr>
                        <a:t>2. What's your fit?</a:t>
                      </a:r>
                    </a:p>
                  </a:txBody>
                  <a:tcPr marL="19050" marR="19050" marT="19050" marB="19050" anchor="ctr"/>
                </a:tc>
                <a:tc>
                  <a:txBody>
                    <a:bodyPr/>
                    <a:lstStyle/>
                    <a:p>
                      <a:pPr algn="l"/>
                      <a:r>
                        <a:rPr lang="en-US" sz="1000" b="0" i="0">
                          <a:solidFill>
                            <a:srgbClr val="000000"/>
                          </a:solidFill>
                          <a:effectLst/>
                          <a:latin typeface="MS Shell Dlg 2"/>
                        </a:rPr>
                        <a:t>005e7f99-d48c-4fce-b605-10506c85aaf7</a:t>
                      </a:r>
                    </a:p>
                  </a:txBody>
                  <a:tcPr marL="19050" marR="19050" marT="19050" marB="19050" anchor="ctr"/>
                </a:tc>
                <a:tc>
                  <a:txBody>
                    <a:bodyPr/>
                    <a:lstStyle/>
                    <a:p>
                      <a:pPr algn="l"/>
                      <a:r>
                        <a:rPr lang="en-US" sz="1000" b="0" i="0" dirty="0">
                          <a:solidFill>
                            <a:srgbClr val="000000"/>
                          </a:solidFill>
                          <a:effectLst/>
                          <a:latin typeface="MS Shell Dlg 2"/>
                        </a:rPr>
                        <a:t>Medium</a:t>
                      </a:r>
                    </a:p>
                  </a:txBody>
                  <a:tcPr marL="19050" marR="19050" marT="19050" marB="19050" anchor="ctr"/>
                </a:tc>
              </a:tr>
              <a:tr h="368056">
                <a:tc>
                  <a:txBody>
                    <a:bodyPr/>
                    <a:lstStyle/>
                    <a:p>
                      <a:pPr algn="l"/>
                      <a:r>
                        <a:rPr lang="en-US" sz="1000" b="0" i="0">
                          <a:solidFill>
                            <a:srgbClr val="000000"/>
                          </a:solidFill>
                          <a:effectLst/>
                          <a:latin typeface="MS Shell Dlg 2"/>
                        </a:rPr>
                        <a:t>3. Which shapes do you like?</a:t>
                      </a:r>
                    </a:p>
                  </a:txBody>
                  <a:tcPr marL="19050" marR="19050" marT="19050" marB="19050" anchor="ctr"/>
                </a:tc>
                <a:tc>
                  <a:txBody>
                    <a:bodyPr/>
                    <a:lstStyle/>
                    <a:p>
                      <a:pPr algn="l"/>
                      <a:r>
                        <a:rPr lang="en-US" sz="1000" b="0" i="0">
                          <a:solidFill>
                            <a:srgbClr val="000000"/>
                          </a:solidFill>
                          <a:effectLst/>
                          <a:latin typeface="MS Shell Dlg 2"/>
                        </a:rPr>
                        <a:t>00a556ed-f13e-4c67-8704-27e3573684cd</a:t>
                      </a:r>
                    </a:p>
                  </a:txBody>
                  <a:tcPr marL="19050" marR="19050" marT="19050" marB="19050" anchor="ctr"/>
                </a:tc>
                <a:tc>
                  <a:txBody>
                    <a:bodyPr/>
                    <a:lstStyle/>
                    <a:p>
                      <a:pPr algn="l"/>
                      <a:r>
                        <a:rPr lang="en-US" sz="1000" b="0" i="0">
                          <a:solidFill>
                            <a:srgbClr val="000000"/>
                          </a:solidFill>
                          <a:effectLst/>
                          <a:latin typeface="MS Shell Dlg 2"/>
                        </a:rPr>
                        <a:t>Round</a:t>
                      </a:r>
                    </a:p>
                  </a:txBody>
                  <a:tcPr marL="19050" marR="19050" marT="19050" marB="19050" anchor="ctr"/>
                </a:tc>
              </a:tr>
              <a:tr h="368056">
                <a:tc>
                  <a:txBody>
                    <a:bodyPr/>
                    <a:lstStyle/>
                    <a:p>
                      <a:pPr algn="l"/>
                      <a:r>
                        <a:rPr lang="en-US" sz="1000" b="0" i="0">
                          <a:solidFill>
                            <a:srgbClr val="000000"/>
                          </a:solidFill>
                          <a:effectLst/>
                          <a:latin typeface="MS Shell Dlg 2"/>
                        </a:rPr>
                        <a:t>4. Which colors do you like?</a:t>
                      </a:r>
                    </a:p>
                  </a:txBody>
                  <a:tcPr marL="19050" marR="19050" marT="19050" marB="19050" anchor="ctr"/>
                </a:tc>
                <a:tc>
                  <a:txBody>
                    <a:bodyPr/>
                    <a:lstStyle/>
                    <a:p>
                      <a:pPr algn="l"/>
                      <a:r>
                        <a:rPr lang="en-US" sz="1000" b="0" i="0">
                          <a:solidFill>
                            <a:srgbClr val="000000"/>
                          </a:solidFill>
                          <a:effectLst/>
                          <a:latin typeface="MS Shell Dlg 2"/>
                        </a:rPr>
                        <a:t>00a556ed-f13e-4c67-8704-27e3573684cd</a:t>
                      </a:r>
                    </a:p>
                  </a:txBody>
                  <a:tcPr marL="19050" marR="19050" marT="19050" marB="19050" anchor="ctr"/>
                </a:tc>
                <a:tc>
                  <a:txBody>
                    <a:bodyPr/>
                    <a:lstStyle/>
                    <a:p>
                      <a:pPr algn="l"/>
                      <a:r>
                        <a:rPr lang="en-US" sz="1000" b="0" i="0">
                          <a:solidFill>
                            <a:srgbClr val="000000"/>
                          </a:solidFill>
                          <a:effectLst/>
                          <a:latin typeface="MS Shell Dlg 2"/>
                        </a:rPr>
                        <a:t>Two-Tone</a:t>
                      </a:r>
                    </a:p>
                  </a:txBody>
                  <a:tcPr marL="19050" marR="19050" marT="19050" marB="19050" anchor="ctr"/>
                </a:tc>
              </a:tr>
              <a:tr h="368056">
                <a:tc>
                  <a:txBody>
                    <a:bodyPr/>
                    <a:lstStyle/>
                    <a:p>
                      <a:pPr algn="l"/>
                      <a:r>
                        <a:rPr lang="en-US" sz="1000" b="0" i="0">
                          <a:solidFill>
                            <a:srgbClr val="000000"/>
                          </a:solidFill>
                          <a:effectLst/>
                          <a:latin typeface="MS Shell Dlg 2"/>
                        </a:rPr>
                        <a:t>1. What are you looking for?</a:t>
                      </a:r>
                    </a:p>
                  </a:txBody>
                  <a:tcPr marL="19050" marR="19050" marT="19050" marB="19050" anchor="ctr"/>
                </a:tc>
                <a:tc>
                  <a:txBody>
                    <a:bodyPr/>
                    <a:lstStyle/>
                    <a:p>
                      <a:pPr algn="l"/>
                      <a:r>
                        <a:rPr lang="en-US" sz="1000" b="0" i="0">
                          <a:solidFill>
                            <a:srgbClr val="000000"/>
                          </a:solidFill>
                          <a:effectLst/>
                          <a:latin typeface="MS Shell Dlg 2"/>
                        </a:rPr>
                        <a:t>00a556ed-f13e-4c67-8704-27e3573684cd</a:t>
                      </a:r>
                    </a:p>
                  </a:txBody>
                  <a:tcPr marL="19050" marR="19050" marT="19050" marB="19050" anchor="ctr"/>
                </a:tc>
                <a:tc>
                  <a:txBody>
                    <a:bodyPr/>
                    <a:lstStyle/>
                    <a:p>
                      <a:pPr algn="l"/>
                      <a:r>
                        <a:rPr lang="en-US" sz="1000" b="0" i="0">
                          <a:solidFill>
                            <a:srgbClr val="000000"/>
                          </a:solidFill>
                          <a:effectLst/>
                          <a:latin typeface="MS Shell Dlg 2"/>
                        </a:rPr>
                        <a:t>I'm not sure. Let's skip it.</a:t>
                      </a:r>
                    </a:p>
                  </a:txBody>
                  <a:tcPr marL="19050" marR="19050" marT="19050" marB="19050" anchor="ctr"/>
                </a:tc>
              </a:tr>
              <a:tr h="368056">
                <a:tc>
                  <a:txBody>
                    <a:bodyPr/>
                    <a:lstStyle/>
                    <a:p>
                      <a:pPr algn="l"/>
                      <a:r>
                        <a:rPr lang="en-US" sz="1000" b="0" i="0">
                          <a:solidFill>
                            <a:srgbClr val="000000"/>
                          </a:solidFill>
                          <a:effectLst/>
                          <a:latin typeface="MS Shell Dlg 2"/>
                        </a:rPr>
                        <a:t>2. What's your fit?</a:t>
                      </a:r>
                    </a:p>
                  </a:txBody>
                  <a:tcPr marL="19050" marR="19050" marT="19050" marB="19050" anchor="ctr"/>
                </a:tc>
                <a:tc>
                  <a:txBody>
                    <a:bodyPr/>
                    <a:lstStyle/>
                    <a:p>
                      <a:pPr algn="l"/>
                      <a:r>
                        <a:rPr lang="en-US" sz="1000" b="0" i="0">
                          <a:solidFill>
                            <a:srgbClr val="000000"/>
                          </a:solidFill>
                          <a:effectLst/>
                          <a:latin typeface="MS Shell Dlg 2"/>
                        </a:rPr>
                        <a:t>00a556ed-f13e-4c67-8704-27e3573684cd</a:t>
                      </a:r>
                    </a:p>
                  </a:txBody>
                  <a:tcPr marL="19050" marR="19050" marT="19050" marB="19050" anchor="ctr"/>
                </a:tc>
                <a:tc>
                  <a:txBody>
                    <a:bodyPr/>
                    <a:lstStyle/>
                    <a:p>
                      <a:pPr algn="l"/>
                      <a:r>
                        <a:rPr lang="en-US" sz="1000" b="0" i="0">
                          <a:solidFill>
                            <a:srgbClr val="000000"/>
                          </a:solidFill>
                          <a:effectLst/>
                          <a:latin typeface="MS Shell Dlg 2"/>
                        </a:rPr>
                        <a:t>Narrow</a:t>
                      </a:r>
                    </a:p>
                  </a:txBody>
                  <a:tcPr marL="19050" marR="19050" marT="19050" marB="19050" anchor="ctr"/>
                </a:tc>
              </a:tr>
              <a:tr h="368056">
                <a:tc>
                  <a:txBody>
                    <a:bodyPr/>
                    <a:lstStyle/>
                    <a:p>
                      <a:pPr algn="l"/>
                      <a:r>
                        <a:rPr lang="en-US" sz="1000" b="0" i="0">
                          <a:solidFill>
                            <a:srgbClr val="000000"/>
                          </a:solidFill>
                          <a:effectLst/>
                          <a:latin typeface="MS Shell Dlg 2"/>
                        </a:rPr>
                        <a:t>5. When was your last eye exam?</a:t>
                      </a:r>
                    </a:p>
                  </a:txBody>
                  <a:tcPr marL="19050" marR="19050" marT="19050" marB="19050" anchor="ctr"/>
                </a:tc>
                <a:tc>
                  <a:txBody>
                    <a:bodyPr/>
                    <a:lstStyle/>
                    <a:p>
                      <a:pPr algn="l"/>
                      <a:r>
                        <a:rPr lang="en-US" sz="1000" b="0" i="0">
                          <a:solidFill>
                            <a:srgbClr val="000000"/>
                          </a:solidFill>
                          <a:effectLst/>
                          <a:latin typeface="MS Shell Dlg 2"/>
                        </a:rPr>
                        <a:t>00a556ed-f13e-4c67-8704-27e3573684cd</a:t>
                      </a:r>
                    </a:p>
                  </a:txBody>
                  <a:tcPr marL="19050" marR="19050" marT="19050" marB="19050" anchor="ctr"/>
                </a:tc>
                <a:tc>
                  <a:txBody>
                    <a:bodyPr/>
                    <a:lstStyle/>
                    <a:p>
                      <a:pPr algn="l"/>
                      <a:r>
                        <a:rPr lang="en-US" sz="1000" b="0" i="0">
                          <a:solidFill>
                            <a:srgbClr val="000000"/>
                          </a:solidFill>
                          <a:effectLst/>
                          <a:latin typeface="MS Shell Dlg 2"/>
                        </a:rPr>
                        <a:t>&lt;1 Year</a:t>
                      </a:r>
                    </a:p>
                  </a:txBody>
                  <a:tcPr marL="19050" marR="19050" marT="19050" marB="19050" anchor="ctr"/>
                </a:tc>
              </a:tr>
              <a:tr h="368056">
                <a:tc>
                  <a:txBody>
                    <a:bodyPr/>
                    <a:lstStyle/>
                    <a:p>
                      <a:pPr algn="l"/>
                      <a:r>
                        <a:rPr lang="en-US" sz="1000" b="0" i="0">
                          <a:solidFill>
                            <a:srgbClr val="000000"/>
                          </a:solidFill>
                          <a:effectLst/>
                          <a:latin typeface="MS Shell Dlg 2"/>
                        </a:rPr>
                        <a:t>3. Which shapes do you like?</a:t>
                      </a:r>
                    </a:p>
                  </a:txBody>
                  <a:tcPr marL="19050" marR="19050" marT="19050" marB="19050" anchor="ctr"/>
                </a:tc>
                <a:tc>
                  <a:txBody>
                    <a:bodyPr/>
                    <a:lstStyle/>
                    <a:p>
                      <a:pPr algn="l"/>
                      <a:r>
                        <a:rPr lang="en-US" sz="1000" b="0" i="0">
                          <a:solidFill>
                            <a:srgbClr val="000000"/>
                          </a:solidFill>
                          <a:effectLst/>
                          <a:latin typeface="MS Shell Dlg 2"/>
                        </a:rPr>
                        <a:t>00bf9d63-0999-43a3-9e5b-9c372e6890d2</a:t>
                      </a:r>
                    </a:p>
                  </a:txBody>
                  <a:tcPr marL="19050" marR="19050" marT="19050" marB="19050" anchor="ctr"/>
                </a:tc>
                <a:tc>
                  <a:txBody>
                    <a:bodyPr/>
                    <a:lstStyle/>
                    <a:p>
                      <a:pPr algn="l"/>
                      <a:r>
                        <a:rPr lang="en-US" sz="1000" b="0" i="0">
                          <a:solidFill>
                            <a:srgbClr val="000000"/>
                          </a:solidFill>
                          <a:effectLst/>
                          <a:latin typeface="MS Shell Dlg 2"/>
                        </a:rPr>
                        <a:t>Square</a:t>
                      </a:r>
                    </a:p>
                  </a:txBody>
                  <a:tcPr marL="19050" marR="19050" marT="19050" marB="19050" anchor="ctr"/>
                </a:tc>
                <a:extLst>
                  <a:ext uri="{0D108BD9-81ED-4DB2-BD59-A6C34878D82A}">
                    <a16:rowId xmlns:a16="http://schemas.microsoft.com/office/drawing/2014/main" xmlns="" val="10002"/>
                  </a:ext>
                </a:extLst>
              </a:tr>
              <a:tr h="368056">
                <a:tc>
                  <a:txBody>
                    <a:bodyPr/>
                    <a:lstStyle/>
                    <a:p>
                      <a:pPr algn="l"/>
                      <a:r>
                        <a:rPr lang="en-US" sz="1000" b="0" i="0">
                          <a:solidFill>
                            <a:srgbClr val="000000"/>
                          </a:solidFill>
                          <a:effectLst/>
                          <a:latin typeface="MS Shell Dlg 2"/>
                        </a:rPr>
                        <a:t>5. When was your last eye exam?</a:t>
                      </a:r>
                    </a:p>
                  </a:txBody>
                  <a:tcPr marL="19050" marR="19050" marT="19050" marB="19050" anchor="ctr"/>
                </a:tc>
                <a:tc>
                  <a:txBody>
                    <a:bodyPr/>
                    <a:lstStyle/>
                    <a:p>
                      <a:pPr algn="l"/>
                      <a:r>
                        <a:rPr lang="en-US" sz="1000" b="0" i="0">
                          <a:solidFill>
                            <a:srgbClr val="000000"/>
                          </a:solidFill>
                          <a:effectLst/>
                          <a:latin typeface="MS Shell Dlg 2"/>
                        </a:rPr>
                        <a:t>00bf9d63-0999-43a3-9e5b-9c372e6890d2</a:t>
                      </a:r>
                    </a:p>
                  </a:txBody>
                  <a:tcPr marL="19050" marR="19050" marT="19050" marB="19050" anchor="ctr"/>
                </a:tc>
                <a:tc>
                  <a:txBody>
                    <a:bodyPr/>
                    <a:lstStyle/>
                    <a:p>
                      <a:pPr algn="l"/>
                      <a:r>
                        <a:rPr lang="en-US" sz="1000" b="0" i="0">
                          <a:solidFill>
                            <a:srgbClr val="000000"/>
                          </a:solidFill>
                          <a:effectLst/>
                          <a:latin typeface="MS Shell Dlg 2"/>
                        </a:rPr>
                        <a:t>&lt;1 Year</a:t>
                      </a:r>
                    </a:p>
                  </a:txBody>
                  <a:tcPr marL="19050" marR="19050" marT="19050" marB="19050" anchor="ctr"/>
                </a:tc>
                <a:extLst>
                  <a:ext uri="{0D108BD9-81ED-4DB2-BD59-A6C34878D82A}">
                    <a16:rowId xmlns:a16="http://schemas.microsoft.com/office/drawing/2014/main" xmlns="" val="10003"/>
                  </a:ext>
                </a:extLst>
              </a:tr>
              <a:tr h="235054">
                <a:tc>
                  <a:txBody>
                    <a:bodyPr/>
                    <a:lstStyle/>
                    <a:p>
                      <a:pPr algn="l"/>
                      <a:r>
                        <a:rPr lang="en-US" sz="1000" b="0" i="0" dirty="0">
                          <a:solidFill>
                            <a:srgbClr val="000000"/>
                          </a:solidFill>
                          <a:effectLst/>
                          <a:latin typeface="MS Shell Dlg 2"/>
                        </a:rPr>
                        <a:t>2. What's your fit?</a:t>
                      </a:r>
                    </a:p>
                  </a:txBody>
                  <a:tcPr marL="19050" marR="19050" marT="19050" marB="19050" anchor="ctr"/>
                </a:tc>
                <a:tc>
                  <a:txBody>
                    <a:bodyPr/>
                    <a:lstStyle/>
                    <a:p>
                      <a:pPr algn="l"/>
                      <a:r>
                        <a:rPr lang="en-US" sz="1000" b="0" i="0">
                          <a:solidFill>
                            <a:srgbClr val="000000"/>
                          </a:solidFill>
                          <a:effectLst/>
                          <a:latin typeface="MS Shell Dlg 2"/>
                        </a:rPr>
                        <a:t>00bf9d63-0999-43a3-9e5b-9c372e6890d2</a:t>
                      </a:r>
                    </a:p>
                  </a:txBody>
                  <a:tcPr marL="19050" marR="19050" marT="19050" marB="19050" anchor="ctr"/>
                </a:tc>
                <a:tc>
                  <a:txBody>
                    <a:bodyPr/>
                    <a:lstStyle/>
                    <a:p>
                      <a:pPr algn="l"/>
                      <a:r>
                        <a:rPr lang="en-US" sz="1000" b="0" i="0" dirty="0">
                          <a:solidFill>
                            <a:srgbClr val="000000"/>
                          </a:solidFill>
                          <a:effectLst/>
                          <a:latin typeface="MS Shell Dlg 2"/>
                        </a:rPr>
                        <a:t>Medium</a:t>
                      </a:r>
                    </a:p>
                  </a:txBody>
                  <a:tcPr marL="19050" marR="19050" marT="19050" marB="19050"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2.2 Number of responses for each question</a:t>
            </a:r>
            <a:endParaRPr lang="en-US" sz="2400" b="1" dirty="0">
              <a:solidFill>
                <a:srgbClr val="295269"/>
              </a:solidFill>
              <a:latin typeface="Roboto"/>
              <a:ea typeface="Roboto"/>
              <a:cs typeface="Roboto"/>
              <a:sym typeface="Roboto"/>
            </a:endParaRPr>
          </a:p>
        </p:txBody>
      </p:sp>
      <p:sp>
        <p:nvSpPr>
          <p:cNvPr id="7" name="Shape 323"/>
          <p:cNvSpPr txBox="1"/>
          <p:nvPr/>
        </p:nvSpPr>
        <p:spPr>
          <a:xfrm>
            <a:off x="5126190" y="1130225"/>
            <a:ext cx="3729854" cy="2296466"/>
          </a:xfrm>
          <a:prstGeom prst="rect">
            <a:avLst/>
          </a:prstGeom>
          <a:solidFill>
            <a:srgbClr val="D9D9D9"/>
          </a:solidFill>
          <a:ln>
            <a:noFill/>
          </a:ln>
        </p:spPr>
        <p:txBody>
          <a:bodyPr spcFirstLastPara="1" wrap="square" lIns="91425" tIns="91425" rIns="91425" bIns="91425" anchor="t" anchorCtr="0">
            <a:noAutofit/>
          </a:bodyPr>
          <a:lstStyle/>
          <a:p>
            <a:pPr>
              <a:buSzPts val="1100"/>
            </a:pPr>
            <a:r>
              <a:rPr lang="tr-TR" sz="900" dirty="0" smtClean="0">
                <a:latin typeface="Courier New"/>
                <a:ea typeface="Courier New"/>
                <a:cs typeface="Courier New"/>
                <a:sym typeface="Courier New"/>
              </a:rPr>
              <a:t>--SQL Code</a:t>
            </a:r>
          </a:p>
          <a:p>
            <a:pPr>
              <a:buSzPts val="1100"/>
            </a:pPr>
            <a:endParaRPr lang="en-US" sz="900" dirty="0" smtClean="0">
              <a:latin typeface="Courier New"/>
              <a:ea typeface="Courier New"/>
              <a:cs typeface="Courier New"/>
              <a:sym typeface="Courier New"/>
            </a:endParaRPr>
          </a:p>
          <a:p>
            <a:pPr lvl="0"/>
            <a:r>
              <a:rPr lang="en-US" sz="900" dirty="0">
                <a:latin typeface="Courier New"/>
                <a:ea typeface="Courier New"/>
                <a:cs typeface="Courier New"/>
                <a:sym typeface="Courier New"/>
              </a:rPr>
              <a:t>SELECT </a:t>
            </a:r>
            <a:endParaRPr lang="tr-TR" sz="900" dirty="0" smtClean="0">
              <a:latin typeface="Courier New"/>
              <a:ea typeface="Courier New"/>
              <a:cs typeface="Courier New"/>
              <a:sym typeface="Courier New"/>
            </a:endParaRPr>
          </a:p>
          <a:p>
            <a:pPr lvl="0"/>
            <a:r>
              <a:rPr lang="tr-TR"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question</a:t>
            </a:r>
            <a:r>
              <a:rPr lang="en-US" sz="900" dirty="0">
                <a:latin typeface="Courier New"/>
                <a:ea typeface="Courier New"/>
                <a:cs typeface="Courier New"/>
                <a:sym typeface="Courier New"/>
              </a:rPr>
              <a:t>, </a:t>
            </a:r>
          </a:p>
          <a:p>
            <a:pPr lvl="0"/>
            <a:r>
              <a:rPr lang="en-US" sz="900" dirty="0">
                <a:latin typeface="Courier New"/>
                <a:ea typeface="Courier New"/>
                <a:cs typeface="Courier New"/>
                <a:sym typeface="Courier New"/>
              </a:rPr>
              <a:t>   </a:t>
            </a:r>
            <a:r>
              <a:rPr lang="tr-TR" sz="900" dirty="0" smtClean="0">
                <a:latin typeface="Courier New"/>
                <a:ea typeface="Courier New"/>
                <a:cs typeface="Courier New"/>
                <a:sym typeface="Courier New"/>
              </a:rPr>
              <a:t> </a:t>
            </a:r>
            <a:r>
              <a:rPr lang="en-US" sz="900" dirty="0" smtClean="0">
                <a:latin typeface="Courier New"/>
                <a:ea typeface="Courier New"/>
                <a:cs typeface="Courier New"/>
                <a:sym typeface="Courier New"/>
              </a:rPr>
              <a:t>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number_of_responses</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survey</a:t>
            </a:r>
          </a:p>
          <a:p>
            <a:pPr lvl="0"/>
            <a:r>
              <a:rPr lang="en-US" sz="900" dirty="0">
                <a:latin typeface="Courier New"/>
                <a:ea typeface="Courier New"/>
                <a:cs typeface="Courier New"/>
                <a:sym typeface="Courier New"/>
              </a:rPr>
              <a:t>GROUP BY question;</a:t>
            </a:r>
            <a:endParaRPr lang="en-US" sz="900" dirty="0">
              <a:latin typeface="Courier New"/>
              <a:ea typeface="Courier New"/>
              <a:cs typeface="Courier New"/>
              <a:sym typeface="Courier New"/>
            </a:endParaRPr>
          </a:p>
        </p:txBody>
      </p:sp>
      <p:sp>
        <p:nvSpPr>
          <p:cNvPr id="12" name="Shape 316"/>
          <p:cNvSpPr txBox="1"/>
          <p:nvPr/>
        </p:nvSpPr>
        <p:spPr>
          <a:xfrm>
            <a:off x="311700" y="4009181"/>
            <a:ext cx="8544344" cy="7844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a:lnSpc>
                <a:spcPct val="115000"/>
              </a:lnSpc>
              <a:buSzPts val="1200"/>
            </a:pPr>
            <a:r>
              <a:rPr lang="tr-TR" sz="1200" dirty="0">
                <a:latin typeface="Roboto"/>
                <a:ea typeface="Roboto"/>
                <a:cs typeface="Roboto"/>
                <a:sym typeface="Roboto"/>
              </a:rPr>
              <a:t>Using GROUP BY statement we organize the data to COUNT the number of users that answered each question. The code on the right produces the numbers in the chart on the left</a:t>
            </a:r>
            <a:r>
              <a:rPr lang="tr-TR" sz="1200" dirty="0" smtClean="0">
                <a:latin typeface="Roboto"/>
                <a:ea typeface="Roboto"/>
                <a:cs typeface="Roboto"/>
                <a:sym typeface="Roboto"/>
              </a:rPr>
              <a:t>. </a:t>
            </a:r>
            <a:r>
              <a:rPr lang="tr-TR" sz="1200" dirty="0">
                <a:latin typeface="Roboto"/>
                <a:ea typeface="Roboto"/>
                <a:cs typeface="Roboto"/>
                <a:sym typeface="Roboto"/>
              </a:rPr>
              <a:t>As you can see from the chart, the number of respondents is decreasing for each question</a:t>
            </a:r>
            <a:r>
              <a:rPr lang="tr-TR" sz="1200" dirty="0" smtClean="0">
                <a:latin typeface="Roboto"/>
                <a:ea typeface="Roboto"/>
                <a:cs typeface="Roboto"/>
                <a:sym typeface="Roboto"/>
              </a:rPr>
              <a:t>.</a:t>
            </a:r>
            <a:endParaRPr lang="tr-TR" sz="1200" dirty="0">
              <a:latin typeface="Roboto"/>
              <a:ea typeface="Roboto"/>
              <a:cs typeface="Roboto"/>
              <a:sym typeface="Roboto"/>
            </a:endParaRPr>
          </a:p>
        </p:txBody>
      </p:sp>
      <p:pic>
        <p:nvPicPr>
          <p:cNvPr id="8194" name="Picture 2" descr="C:\Users\Samsung\Desktop\Picture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130225"/>
            <a:ext cx="4583112" cy="27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26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tr-TR" sz="2400" b="1" dirty="0" smtClean="0">
                <a:solidFill>
                  <a:srgbClr val="295269"/>
                </a:solidFill>
                <a:latin typeface="Roboto"/>
                <a:ea typeface="Roboto"/>
                <a:cs typeface="Roboto"/>
                <a:sym typeface="Roboto"/>
              </a:rPr>
              <a:t>2.3 Question of the quiz with a lower completion rate</a:t>
            </a:r>
            <a:endParaRPr sz="2400" b="1" dirty="0">
              <a:solidFill>
                <a:srgbClr val="295269"/>
              </a:solidFill>
              <a:latin typeface="Roboto"/>
              <a:ea typeface="Roboto"/>
              <a:cs typeface="Roboto"/>
              <a:sym typeface="Roboto"/>
            </a:endParaRPr>
          </a:p>
        </p:txBody>
      </p:sp>
      <p:sp>
        <p:nvSpPr>
          <p:cNvPr id="323" name="Shape 323"/>
          <p:cNvSpPr txBox="1"/>
          <p:nvPr/>
        </p:nvSpPr>
        <p:spPr>
          <a:xfrm>
            <a:off x="5421744" y="1560948"/>
            <a:ext cx="3628255" cy="293986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tr-TR" sz="900" dirty="0" smtClean="0">
                <a:latin typeface="Courier New"/>
                <a:ea typeface="Courier New"/>
                <a:cs typeface="Courier New"/>
                <a:sym typeface="Courier New"/>
              </a:rPr>
              <a:t>--SQL Code</a:t>
            </a:r>
          </a:p>
          <a:p>
            <a:pPr lvl="0">
              <a:buClr>
                <a:schemeClr val="dk1"/>
              </a:buClr>
              <a:buSzPts val="1100"/>
            </a:pPr>
            <a:endParaRPr lang="tr-TR" sz="900" dirty="0" smtClean="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temp_table</a:t>
            </a:r>
            <a:r>
              <a:rPr lang="en-US" sz="900" dirty="0">
                <a:latin typeface="Courier New"/>
                <a:ea typeface="Courier New"/>
                <a:cs typeface="Courier New"/>
                <a:sym typeface="Courier New"/>
              </a:rPr>
              <a:t> AS</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DISTINCT question, </a:t>
            </a:r>
          </a:p>
          <a:p>
            <a:pPr lvl="0">
              <a:buClr>
                <a:schemeClr val="dk1"/>
              </a:buClr>
              <a:buSzPts val="1100"/>
            </a:pPr>
            <a:r>
              <a:rPr lang="en-US" sz="900" dirty="0">
                <a:latin typeface="Courier New"/>
                <a:ea typeface="Courier New"/>
                <a:cs typeface="Courier New"/>
                <a:sym typeface="Courier New"/>
              </a:rPr>
              <a:t>	   COUNT(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OVER(PARTITION BY question) </a:t>
            </a:r>
            <a:r>
              <a:rPr lang="en-US" sz="900" dirty="0" err="1">
                <a:latin typeface="Courier New"/>
                <a:ea typeface="Courier New"/>
                <a:cs typeface="Courier New"/>
                <a:sym typeface="Courier New"/>
              </a:rPr>
              <a:t>NumberOfResponses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temp_table2 AS</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 LAG(</a:t>
            </a:r>
            <a:r>
              <a:rPr lang="en-US" sz="900" dirty="0" err="1">
                <a:latin typeface="Courier New"/>
                <a:ea typeface="Courier New"/>
                <a:cs typeface="Courier New"/>
                <a:sym typeface="Courier New"/>
              </a:rPr>
              <a:t>NumberOfResponses</a:t>
            </a:r>
            <a:r>
              <a:rPr lang="en-US" sz="900" dirty="0">
                <a:latin typeface="Courier New"/>
                <a:ea typeface="Courier New"/>
                <a:cs typeface="Courier New"/>
                <a:sym typeface="Courier New"/>
              </a:rPr>
              <a:t>) OVER() </a:t>
            </a:r>
            <a:r>
              <a:rPr lang="en-US" sz="900" dirty="0" err="1">
                <a:latin typeface="Courier New"/>
                <a:ea typeface="Courier New"/>
                <a:cs typeface="Courier New"/>
                <a:sym typeface="Courier New"/>
              </a:rPr>
              <a:t>PriorNumberOfResponses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temp_table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 ROUND((100.0 * </a:t>
            </a:r>
            <a:r>
              <a:rPr lang="en-US" sz="900" dirty="0" err="1">
                <a:latin typeface="Courier New"/>
                <a:ea typeface="Courier New"/>
                <a:cs typeface="Courier New"/>
                <a:sym typeface="Courier New"/>
              </a:rPr>
              <a:t>NumberOfResponses</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PriorNumberOfResponses</a:t>
            </a:r>
            <a:r>
              <a:rPr lang="en-US" sz="900" dirty="0">
                <a:latin typeface="Courier New"/>
                <a:ea typeface="Courier New"/>
                <a:cs typeface="Courier New"/>
                <a:sym typeface="Courier New"/>
              </a:rPr>
              <a:t>), 0) AS </a:t>
            </a:r>
            <a:r>
              <a:rPr lang="en-US" sz="900" dirty="0" err="1">
                <a:latin typeface="Courier New"/>
                <a:ea typeface="Courier New"/>
                <a:cs typeface="Courier New"/>
                <a:sym typeface="Courier New"/>
              </a:rPr>
              <a:t>PercentCompleteThisQuestion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temp_table2</a:t>
            </a:r>
            <a:endParaRPr sz="900" dirty="0">
              <a:latin typeface="Courier New"/>
              <a:ea typeface="Courier New"/>
              <a:cs typeface="Courier New"/>
              <a:sym typeface="Courier New"/>
            </a:endParaRPr>
          </a:p>
        </p:txBody>
      </p:sp>
      <p:sp>
        <p:nvSpPr>
          <p:cNvPr id="324" name="Shape 324"/>
          <p:cNvSpPr txBox="1"/>
          <p:nvPr/>
        </p:nvSpPr>
        <p:spPr>
          <a:xfrm>
            <a:off x="191632" y="3842325"/>
            <a:ext cx="5146986" cy="65848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tr-TR" sz="1200" dirty="0" smtClean="0">
                <a:latin typeface="Roboto"/>
                <a:ea typeface="Roboto"/>
                <a:cs typeface="Roboto"/>
                <a:sym typeface="Roboto"/>
              </a:rPr>
              <a:t>Looking at the table on left, we can see that questions 1, 2 and 4 had the highest answer rate, followed by question 3 and 5 with the lowest ones.</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429335168"/>
              </p:ext>
            </p:extLst>
          </p:nvPr>
        </p:nvGraphicFramePr>
        <p:xfrm>
          <a:off x="191632" y="1572636"/>
          <a:ext cx="5161453" cy="2165025"/>
        </p:xfrm>
        <a:graphic>
          <a:graphicData uri="http://schemas.openxmlformats.org/drawingml/2006/table">
            <a:tbl>
              <a:tblPr>
                <a:noFill/>
                <a:tableStyleId>{8628B589-4659-4227-9C68-565DD4A46BFE}</a:tableStyleId>
              </a:tblPr>
              <a:tblGrid>
                <a:gridCol w="2025095">
                  <a:extLst>
                    <a:ext uri="{9D8B030D-6E8A-4147-A177-3AD203B41FA5}">
                      <a16:colId xmlns:a16="http://schemas.microsoft.com/office/drawing/2014/main" xmlns="" val="20000"/>
                    </a:ext>
                  </a:extLst>
                </a:gridCol>
                <a:gridCol w="868630"/>
                <a:gridCol w="1039209">
                  <a:extLst>
                    <a:ext uri="{9D8B030D-6E8A-4147-A177-3AD203B41FA5}">
                      <a16:colId xmlns:a16="http://schemas.microsoft.com/office/drawing/2014/main" xmlns="" val="20001"/>
                    </a:ext>
                  </a:extLst>
                </a:gridCol>
                <a:gridCol w="1228519">
                  <a:extLst>
                    <a:ext uri="{9D8B030D-6E8A-4147-A177-3AD203B41FA5}">
                      <a16:colId xmlns:a16="http://schemas.microsoft.com/office/drawing/2014/main" xmlns="" val="20002"/>
                    </a:ext>
                  </a:extLst>
                </a:gridCol>
              </a:tblGrid>
              <a:tr h="416800">
                <a:tc>
                  <a:txBody>
                    <a:bodyPr/>
                    <a:lstStyle/>
                    <a:p>
                      <a:pPr marL="0" lvl="0" indent="0" algn="ctr" rtl="0">
                        <a:spcBef>
                          <a:spcPts val="0"/>
                        </a:spcBef>
                        <a:spcAft>
                          <a:spcPts val="0"/>
                        </a:spcAft>
                        <a:buNone/>
                      </a:pPr>
                      <a:r>
                        <a:rPr lang="tr-TR" sz="1000" b="1" dirty="0" smtClean="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smtClean="0">
                          <a:solidFill>
                            <a:srgbClr val="FFFFFF"/>
                          </a:solidFill>
                        </a:rPr>
                        <a:t>NumberOfResponses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smtClean="0">
                          <a:solidFill>
                            <a:srgbClr val="FFFFFF"/>
                          </a:solidFill>
                        </a:rPr>
                        <a:t>PriorNumberOfResponses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smtClean="0">
                          <a:solidFill>
                            <a:srgbClr val="FFFFFF"/>
                          </a:solidFill>
                        </a:rPr>
                        <a:t>PercentCompleteThisQuestion</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xmlns="" val="10000"/>
                  </a:ext>
                </a:extLst>
              </a:tr>
              <a:tr h="335475">
                <a:tc>
                  <a:txBody>
                    <a:bodyPr/>
                    <a:lstStyle/>
                    <a:p>
                      <a:pPr algn="ctr"/>
                      <a:r>
                        <a:rPr lang="en-US" sz="1000" b="0" i="0" dirty="0">
                          <a:solidFill>
                            <a:srgbClr val="000000"/>
                          </a:solidFill>
                          <a:effectLst/>
                          <a:latin typeface="MS Shell Dlg 2"/>
                        </a:rPr>
                        <a:t>1. What are you looking for?</a:t>
                      </a:r>
                    </a:p>
                  </a:txBody>
                  <a:tcPr marL="19050" marR="19050" marT="19050" marB="19050" anchor="ctr"/>
                </a:tc>
                <a:tc>
                  <a:txBody>
                    <a:bodyPr/>
                    <a:lstStyle/>
                    <a:p>
                      <a:pPr algn="ctr"/>
                      <a:r>
                        <a:rPr lang="en-US" sz="1000" b="0" i="0" dirty="0">
                          <a:solidFill>
                            <a:srgbClr val="000000"/>
                          </a:solidFill>
                          <a:effectLst/>
                          <a:latin typeface="MS Shell Dlg 2"/>
                        </a:rPr>
                        <a:t>500</a:t>
                      </a:r>
                    </a:p>
                  </a:txBody>
                  <a:tcPr marL="19050" marR="19050" marT="19050" marB="19050" anchor="ctr"/>
                </a:tc>
                <a:tc>
                  <a:txBody>
                    <a:bodyPr/>
                    <a:lstStyle/>
                    <a:p>
                      <a:pPr algn="ctr"/>
                      <a:endParaRPr lang="en-US" sz="1000" b="0" i="1">
                        <a:solidFill>
                          <a:srgbClr val="C0C0C0"/>
                        </a:solidFill>
                        <a:effectLst/>
                        <a:latin typeface="MS Shell Dlg 2"/>
                      </a:endParaRPr>
                    </a:p>
                  </a:txBody>
                  <a:tcPr marL="19050" marR="19050" marT="19050" marB="19050" anchor="ctr"/>
                </a:tc>
                <a:tc>
                  <a:txBody>
                    <a:bodyPr/>
                    <a:lstStyle/>
                    <a:p>
                      <a:pPr algn="ctr"/>
                      <a:endParaRPr lang="en-US" sz="1000" b="0" i="1">
                        <a:solidFill>
                          <a:srgbClr val="C0C0C0"/>
                        </a:solidFill>
                        <a:effectLst/>
                        <a:latin typeface="MS Shell Dlg 2"/>
                      </a:endParaRPr>
                    </a:p>
                  </a:txBody>
                  <a:tcPr marL="19050" marR="19050" marT="19050" marB="19050" anchor="ctr"/>
                </a:tc>
                <a:extLst>
                  <a:ext uri="{0D108BD9-81ED-4DB2-BD59-A6C34878D82A}">
                    <a16:rowId xmlns:a16="http://schemas.microsoft.com/office/drawing/2014/main" xmlns="" val="10001"/>
                  </a:ext>
                </a:extLst>
              </a:tr>
              <a:tr h="335475">
                <a:tc>
                  <a:txBody>
                    <a:bodyPr/>
                    <a:lstStyle/>
                    <a:p>
                      <a:pPr algn="ctr"/>
                      <a:r>
                        <a:rPr lang="en-US" sz="1000" b="0" i="0">
                          <a:solidFill>
                            <a:srgbClr val="000000"/>
                          </a:solidFill>
                          <a:effectLst/>
                          <a:latin typeface="MS Shell Dlg 2"/>
                        </a:rPr>
                        <a:t>2. What's your fit?</a:t>
                      </a:r>
                    </a:p>
                  </a:txBody>
                  <a:tcPr marL="19050" marR="19050" marT="19050" marB="19050" anchor="ctr"/>
                </a:tc>
                <a:tc>
                  <a:txBody>
                    <a:bodyPr/>
                    <a:lstStyle/>
                    <a:p>
                      <a:pPr algn="ctr"/>
                      <a:r>
                        <a:rPr lang="en-US" sz="1000" b="0" i="0" dirty="0">
                          <a:solidFill>
                            <a:srgbClr val="000000"/>
                          </a:solidFill>
                          <a:effectLst/>
                          <a:latin typeface="MS Shell Dlg 2"/>
                        </a:rPr>
                        <a:t>475</a:t>
                      </a:r>
                    </a:p>
                  </a:txBody>
                  <a:tcPr marL="19050" marR="19050" marT="19050" marB="19050" anchor="ctr"/>
                </a:tc>
                <a:tc>
                  <a:txBody>
                    <a:bodyPr/>
                    <a:lstStyle/>
                    <a:p>
                      <a:pPr algn="ctr"/>
                      <a:r>
                        <a:rPr lang="en-US" sz="1000" b="0" i="0">
                          <a:solidFill>
                            <a:srgbClr val="000000"/>
                          </a:solidFill>
                          <a:effectLst/>
                          <a:latin typeface="MS Shell Dlg 2"/>
                        </a:rPr>
                        <a:t>500</a:t>
                      </a:r>
                    </a:p>
                  </a:txBody>
                  <a:tcPr marL="19050" marR="19050" marT="19050" marB="19050" anchor="ctr"/>
                </a:tc>
                <a:tc>
                  <a:txBody>
                    <a:bodyPr/>
                    <a:lstStyle/>
                    <a:p>
                      <a:pPr algn="ctr"/>
                      <a:r>
                        <a:rPr lang="en-US" sz="1000" b="0" i="0" dirty="0">
                          <a:solidFill>
                            <a:srgbClr val="000000"/>
                          </a:solidFill>
                          <a:effectLst/>
                          <a:latin typeface="MS Shell Dlg 2"/>
                        </a:rPr>
                        <a:t>95.0</a:t>
                      </a:r>
                    </a:p>
                  </a:txBody>
                  <a:tcPr marL="19050" marR="19050" marT="19050" marB="19050" anchor="ctr"/>
                </a:tc>
              </a:tr>
              <a:tr h="335475">
                <a:tc>
                  <a:txBody>
                    <a:bodyPr/>
                    <a:lstStyle/>
                    <a:p>
                      <a:pPr algn="ctr"/>
                      <a:r>
                        <a:rPr lang="en-US" sz="1000" b="0" i="0" dirty="0">
                          <a:solidFill>
                            <a:srgbClr val="000000"/>
                          </a:solidFill>
                          <a:effectLst/>
                          <a:latin typeface="MS Shell Dlg 2"/>
                        </a:rPr>
                        <a:t>3. Which shapes do you like?</a:t>
                      </a:r>
                    </a:p>
                  </a:txBody>
                  <a:tcPr marL="19050" marR="19050" marT="19050" marB="19050" anchor="ctr"/>
                </a:tc>
                <a:tc>
                  <a:txBody>
                    <a:bodyPr/>
                    <a:lstStyle/>
                    <a:p>
                      <a:pPr algn="ctr"/>
                      <a:r>
                        <a:rPr lang="en-US" sz="1000" b="0" i="0">
                          <a:solidFill>
                            <a:srgbClr val="000000"/>
                          </a:solidFill>
                          <a:effectLst/>
                          <a:latin typeface="MS Shell Dlg 2"/>
                        </a:rPr>
                        <a:t>380</a:t>
                      </a:r>
                    </a:p>
                  </a:txBody>
                  <a:tcPr marL="19050" marR="19050" marT="19050" marB="19050" anchor="ctr"/>
                </a:tc>
                <a:tc>
                  <a:txBody>
                    <a:bodyPr/>
                    <a:lstStyle/>
                    <a:p>
                      <a:pPr algn="ctr"/>
                      <a:r>
                        <a:rPr lang="en-US" sz="1000" b="0" i="0">
                          <a:solidFill>
                            <a:srgbClr val="000000"/>
                          </a:solidFill>
                          <a:effectLst/>
                          <a:latin typeface="MS Shell Dlg 2"/>
                        </a:rPr>
                        <a:t>475</a:t>
                      </a:r>
                    </a:p>
                  </a:txBody>
                  <a:tcPr marL="19050" marR="19050" marT="19050" marB="19050" anchor="ctr"/>
                </a:tc>
                <a:tc>
                  <a:txBody>
                    <a:bodyPr/>
                    <a:lstStyle/>
                    <a:p>
                      <a:pPr algn="ctr"/>
                      <a:r>
                        <a:rPr lang="en-US" sz="1000" b="0" i="0">
                          <a:solidFill>
                            <a:srgbClr val="000000"/>
                          </a:solidFill>
                          <a:effectLst/>
                          <a:latin typeface="MS Shell Dlg 2"/>
                        </a:rPr>
                        <a:t>80.0</a:t>
                      </a:r>
                    </a:p>
                  </a:txBody>
                  <a:tcPr marL="19050" marR="19050" marT="19050" marB="19050" anchor="ctr"/>
                </a:tc>
                <a:extLst>
                  <a:ext uri="{0D108BD9-81ED-4DB2-BD59-A6C34878D82A}">
                    <a16:rowId xmlns:a16="http://schemas.microsoft.com/office/drawing/2014/main" xmlns="" val="10002"/>
                  </a:ext>
                </a:extLst>
              </a:tr>
              <a:tr h="335475">
                <a:tc>
                  <a:txBody>
                    <a:bodyPr/>
                    <a:lstStyle/>
                    <a:p>
                      <a:pPr algn="ctr"/>
                      <a:r>
                        <a:rPr lang="en-US" sz="1000" b="0" i="0">
                          <a:solidFill>
                            <a:srgbClr val="000000"/>
                          </a:solidFill>
                          <a:effectLst/>
                          <a:latin typeface="MS Shell Dlg 2"/>
                        </a:rPr>
                        <a:t>4. Which colors do you like?</a:t>
                      </a:r>
                    </a:p>
                  </a:txBody>
                  <a:tcPr marL="19050" marR="19050" marT="19050" marB="19050" anchor="ctr"/>
                </a:tc>
                <a:tc>
                  <a:txBody>
                    <a:bodyPr/>
                    <a:lstStyle/>
                    <a:p>
                      <a:pPr algn="ctr"/>
                      <a:r>
                        <a:rPr lang="en-US" sz="1000" b="0" i="0" dirty="0">
                          <a:solidFill>
                            <a:srgbClr val="000000"/>
                          </a:solidFill>
                          <a:effectLst/>
                          <a:latin typeface="MS Shell Dlg 2"/>
                        </a:rPr>
                        <a:t>361</a:t>
                      </a:r>
                    </a:p>
                  </a:txBody>
                  <a:tcPr marL="19050" marR="19050" marT="19050" marB="19050" anchor="ctr"/>
                </a:tc>
                <a:tc>
                  <a:txBody>
                    <a:bodyPr/>
                    <a:lstStyle/>
                    <a:p>
                      <a:pPr algn="ctr"/>
                      <a:r>
                        <a:rPr lang="en-US" sz="1000" b="0" i="0">
                          <a:solidFill>
                            <a:srgbClr val="000000"/>
                          </a:solidFill>
                          <a:effectLst/>
                          <a:latin typeface="MS Shell Dlg 2"/>
                        </a:rPr>
                        <a:t>380</a:t>
                      </a:r>
                    </a:p>
                  </a:txBody>
                  <a:tcPr marL="19050" marR="19050" marT="19050" marB="19050" anchor="ctr"/>
                </a:tc>
                <a:tc>
                  <a:txBody>
                    <a:bodyPr/>
                    <a:lstStyle/>
                    <a:p>
                      <a:pPr algn="ctr"/>
                      <a:r>
                        <a:rPr lang="en-US" sz="1000" b="0" i="0" dirty="0">
                          <a:solidFill>
                            <a:srgbClr val="000000"/>
                          </a:solidFill>
                          <a:effectLst/>
                          <a:latin typeface="MS Shell Dlg 2"/>
                        </a:rPr>
                        <a:t>95.0</a:t>
                      </a:r>
                    </a:p>
                  </a:txBody>
                  <a:tcPr marL="19050" marR="19050" marT="19050" marB="19050" anchor="ctr"/>
                </a:tc>
                <a:extLst>
                  <a:ext uri="{0D108BD9-81ED-4DB2-BD59-A6C34878D82A}">
                    <a16:rowId xmlns:a16="http://schemas.microsoft.com/office/drawing/2014/main" xmlns="" val="10003"/>
                  </a:ext>
                </a:extLst>
              </a:tr>
              <a:tr h="335475">
                <a:tc>
                  <a:txBody>
                    <a:bodyPr/>
                    <a:lstStyle/>
                    <a:p>
                      <a:pPr algn="ctr"/>
                      <a:r>
                        <a:rPr lang="en-US" sz="1000" b="0" i="0">
                          <a:solidFill>
                            <a:srgbClr val="000000"/>
                          </a:solidFill>
                          <a:effectLst/>
                          <a:latin typeface="MS Shell Dlg 2"/>
                        </a:rPr>
                        <a:t>5. When was your last eye exam?</a:t>
                      </a:r>
                    </a:p>
                  </a:txBody>
                  <a:tcPr marL="19050" marR="19050" marT="19050" marB="19050" anchor="ctr"/>
                </a:tc>
                <a:tc>
                  <a:txBody>
                    <a:bodyPr/>
                    <a:lstStyle/>
                    <a:p>
                      <a:pPr algn="ctr"/>
                      <a:r>
                        <a:rPr lang="en-US" sz="1000" b="0" i="0">
                          <a:solidFill>
                            <a:srgbClr val="000000"/>
                          </a:solidFill>
                          <a:effectLst/>
                          <a:latin typeface="MS Shell Dlg 2"/>
                        </a:rPr>
                        <a:t>270</a:t>
                      </a:r>
                    </a:p>
                  </a:txBody>
                  <a:tcPr marL="19050" marR="19050" marT="19050" marB="19050" anchor="ctr"/>
                </a:tc>
                <a:tc>
                  <a:txBody>
                    <a:bodyPr/>
                    <a:lstStyle/>
                    <a:p>
                      <a:pPr algn="ctr"/>
                      <a:r>
                        <a:rPr lang="en-US" sz="1000" b="0" i="0" dirty="0">
                          <a:solidFill>
                            <a:srgbClr val="000000"/>
                          </a:solidFill>
                          <a:effectLst/>
                          <a:latin typeface="MS Shell Dlg 2"/>
                        </a:rPr>
                        <a:t>361</a:t>
                      </a:r>
                    </a:p>
                  </a:txBody>
                  <a:tcPr marL="19050" marR="19050" marT="19050" marB="19050" anchor="ctr"/>
                </a:tc>
                <a:tc>
                  <a:txBody>
                    <a:bodyPr/>
                    <a:lstStyle/>
                    <a:p>
                      <a:pPr algn="ctr"/>
                      <a:r>
                        <a:rPr lang="en-US" sz="1000" b="0" i="0" dirty="0">
                          <a:solidFill>
                            <a:srgbClr val="000000"/>
                          </a:solidFill>
                          <a:effectLst/>
                          <a:latin typeface="MS Shell Dlg 2"/>
                        </a:rPr>
                        <a:t>75.0</a:t>
                      </a:r>
                    </a:p>
                  </a:txBody>
                  <a:tcPr marL="19050" marR="19050" marT="19050" marB="19050" anchor="ct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tr-TR"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tr-TR" sz="2400" b="1" dirty="0" smtClean="0">
                <a:solidFill>
                  <a:srgbClr val="295269"/>
                </a:solidFill>
                <a:latin typeface="Roboto"/>
                <a:ea typeface="Roboto"/>
                <a:cs typeface="Roboto"/>
                <a:sym typeface="Roboto"/>
              </a:rPr>
              <a:t>4 Possible reasons behind lower completion rates</a:t>
            </a:r>
            <a:endParaRPr sz="2400" b="1" dirty="0">
              <a:solidFill>
                <a:srgbClr val="295269"/>
              </a:solidFill>
              <a:latin typeface="Roboto"/>
              <a:ea typeface="Roboto"/>
              <a:cs typeface="Roboto"/>
              <a:sym typeface="Roboto"/>
            </a:endParaRPr>
          </a:p>
        </p:txBody>
      </p:sp>
      <p:sp>
        <p:nvSpPr>
          <p:cNvPr id="316" name="Shape 316"/>
          <p:cNvSpPr txBox="1"/>
          <p:nvPr/>
        </p:nvSpPr>
        <p:spPr>
          <a:xfrm>
            <a:off x="315279" y="1201324"/>
            <a:ext cx="8513443" cy="3472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200" dirty="0">
              <a:latin typeface="Roboto" panose="020B0604020202020204" charset="0"/>
              <a:ea typeface="Roboto" panose="020B0604020202020204" charset="0"/>
              <a:cs typeface="Roboto"/>
              <a:sym typeface="Roboto"/>
            </a:endParaRPr>
          </a:p>
          <a:p>
            <a:pPr marL="457200" lvl="0" indent="-304800" algn="just">
              <a:lnSpc>
                <a:spcPct val="115000"/>
              </a:lnSpc>
              <a:buSzPts val="1200"/>
              <a:buFont typeface="Roboto"/>
              <a:buChar char="●"/>
            </a:pPr>
            <a:r>
              <a:rPr lang="en-US" sz="1200" dirty="0">
                <a:latin typeface="Roboto" panose="020B0604020202020204" charset="0"/>
                <a:ea typeface="Roboto" panose="020B0604020202020204" charset="0"/>
              </a:rPr>
              <a:t>It is interesting to note that each question has a neutral or skip option as an answer, which means that users can always move on to the next question without making a concrete choice as opposed to not completing the quiz all together. </a:t>
            </a:r>
            <a:endParaRPr lang="tr-TR" sz="1200" dirty="0" smtClean="0">
              <a:latin typeface="Roboto" panose="020B0604020202020204" charset="0"/>
              <a:ea typeface="Roboto" panose="020B0604020202020204" charset="0"/>
            </a:endParaRPr>
          </a:p>
          <a:p>
            <a:pPr marL="457200" lvl="0" indent="-304800" algn="just">
              <a:lnSpc>
                <a:spcPct val="115000"/>
              </a:lnSpc>
              <a:buSzPts val="1200"/>
              <a:buFont typeface="Roboto"/>
              <a:buChar char="●"/>
            </a:pPr>
            <a:r>
              <a:rPr lang="en-US" sz="1200" dirty="0">
                <a:latin typeface="Roboto" panose="020B0604020202020204" charset="0"/>
                <a:ea typeface="Roboto" panose="020B0604020202020204" charset="0"/>
                <a:cs typeface="Roboto"/>
                <a:sym typeface="Roboto"/>
              </a:rPr>
              <a:t>Even given the option to skip, almost half the users still decided to discontinue the quiz on questions 3 and 5, which </a:t>
            </a:r>
            <a:r>
              <a:rPr lang="en-US" sz="1200" dirty="0" smtClean="0">
                <a:latin typeface="Roboto" panose="020B0604020202020204" charset="0"/>
                <a:ea typeface="Roboto" panose="020B0604020202020204" charset="0"/>
                <a:cs typeface="Roboto"/>
                <a:sym typeface="Roboto"/>
              </a:rPr>
              <a:t>directs</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us </a:t>
            </a:r>
            <a:r>
              <a:rPr lang="en-US" sz="1200" dirty="0">
                <a:latin typeface="Roboto" panose="020B0604020202020204" charset="0"/>
                <a:ea typeface="Roboto" panose="020B0604020202020204" charset="0"/>
                <a:cs typeface="Roboto"/>
                <a:sym typeface="Roboto"/>
              </a:rPr>
              <a:t>to having a closer look at the questions</a:t>
            </a:r>
            <a:r>
              <a:rPr lang="en-US" sz="1200" dirty="0" smtClean="0">
                <a:latin typeface="Roboto" panose="020B0604020202020204" charset="0"/>
                <a:ea typeface="Roboto" panose="020B0604020202020204" charset="0"/>
                <a:cs typeface="Roboto"/>
                <a:sym typeface="Roboto"/>
              </a:rPr>
              <a:t>.</a:t>
            </a:r>
            <a:endParaRPr lang="tr-TR" sz="1200" dirty="0" smtClean="0">
              <a:latin typeface="Roboto" panose="020B0604020202020204" charset="0"/>
              <a:ea typeface="Roboto" panose="020B0604020202020204" charset="0"/>
              <a:cs typeface="Roboto"/>
              <a:sym typeface="Roboto"/>
            </a:endParaRPr>
          </a:p>
          <a:p>
            <a:pPr marL="457200" lvl="0" indent="-304800" algn="just">
              <a:lnSpc>
                <a:spcPct val="115000"/>
              </a:lnSpc>
              <a:buSzPts val="1200"/>
              <a:buFont typeface="Roboto"/>
              <a:buChar char="●"/>
            </a:pPr>
            <a:r>
              <a:rPr lang="en-US" sz="1200" dirty="0" smtClean="0">
                <a:latin typeface="Roboto" panose="020B0604020202020204" charset="0"/>
                <a:ea typeface="Roboto" panose="020B0604020202020204" charset="0"/>
                <a:cs typeface="Roboto"/>
                <a:sym typeface="Roboto"/>
              </a:rPr>
              <a:t>Despite </a:t>
            </a:r>
            <a:r>
              <a:rPr lang="en-US" sz="1200" dirty="0">
                <a:latin typeface="Roboto" panose="020B0604020202020204" charset="0"/>
                <a:ea typeface="Roboto" panose="020B0604020202020204" charset="0"/>
                <a:cs typeface="Roboto"/>
                <a:sym typeface="Roboto"/>
              </a:rPr>
              <a:t>also being a question about the user’s preference, question 3 ‘Which shapes do you like’ has a far larger </a:t>
            </a:r>
            <a:r>
              <a:rPr lang="en-US" sz="1200" dirty="0" smtClean="0">
                <a:latin typeface="Roboto" panose="020B0604020202020204" charset="0"/>
                <a:ea typeface="Roboto" panose="020B0604020202020204" charset="0"/>
                <a:cs typeface="Roboto"/>
                <a:sym typeface="Roboto"/>
              </a:rPr>
              <a:t>response</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rate </a:t>
            </a:r>
            <a:r>
              <a:rPr lang="en-US" sz="1200" dirty="0">
                <a:latin typeface="Roboto" panose="020B0604020202020204" charset="0"/>
                <a:ea typeface="Roboto" panose="020B0604020202020204" charset="0"/>
                <a:cs typeface="Roboto"/>
                <a:sym typeface="Roboto"/>
              </a:rPr>
              <a:t>drop than question 4 ‘Which colors do you like</a:t>
            </a:r>
            <a:r>
              <a:rPr lang="en-US" sz="1200" dirty="0" smtClean="0">
                <a:latin typeface="Roboto" panose="020B0604020202020204" charset="0"/>
                <a:ea typeface="Roboto" panose="020B0604020202020204" charset="0"/>
                <a:cs typeface="Roboto"/>
                <a:sym typeface="Roboto"/>
              </a:rPr>
              <a:t>?’.</a:t>
            </a:r>
            <a:endParaRPr lang="tr-TR" sz="1200" dirty="0" smtClean="0">
              <a:latin typeface="Roboto" panose="020B0604020202020204" charset="0"/>
              <a:ea typeface="Roboto" panose="020B0604020202020204" charset="0"/>
              <a:cs typeface="Roboto"/>
              <a:sym typeface="Roboto"/>
            </a:endParaRPr>
          </a:p>
          <a:p>
            <a:pPr marL="457200" lvl="0" indent="-304800" algn="just">
              <a:lnSpc>
                <a:spcPct val="115000"/>
              </a:lnSpc>
              <a:buSzPts val="1200"/>
              <a:buFont typeface="Roboto"/>
              <a:buChar char="●"/>
            </a:pPr>
            <a:r>
              <a:rPr lang="en-US" sz="1200" dirty="0">
                <a:latin typeface="Roboto" panose="020B0604020202020204" charset="0"/>
                <a:ea typeface="Roboto" panose="020B0604020202020204" charset="0"/>
                <a:cs typeface="Roboto"/>
                <a:sym typeface="Roboto"/>
              </a:rPr>
              <a:t>This might be because we are more likely to already have a favorite color that we would choose as our answer. </a:t>
            </a:r>
            <a:r>
              <a:rPr lang="en-US" sz="1200" dirty="0" smtClean="0">
                <a:latin typeface="Roboto" panose="020B0604020202020204" charset="0"/>
                <a:ea typeface="Roboto" panose="020B0604020202020204" charset="0"/>
                <a:cs typeface="Roboto"/>
                <a:sym typeface="Roboto"/>
              </a:rPr>
              <a:t>Whereas</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the </a:t>
            </a:r>
            <a:r>
              <a:rPr lang="en-US" sz="1200" dirty="0">
                <a:latin typeface="Roboto" panose="020B0604020202020204" charset="0"/>
                <a:ea typeface="Roboto" panose="020B0604020202020204" charset="0"/>
                <a:cs typeface="Roboto"/>
                <a:sym typeface="Roboto"/>
              </a:rPr>
              <a:t>shape of glasses is more complex and usually requires previous try on sessions in order to know one’s preference. </a:t>
            </a:r>
            <a:r>
              <a:rPr lang="en-US" sz="1200" dirty="0" smtClean="0">
                <a:latin typeface="Roboto" panose="020B0604020202020204" charset="0"/>
                <a:ea typeface="Roboto" panose="020B0604020202020204" charset="0"/>
                <a:cs typeface="Roboto"/>
                <a:sym typeface="Roboto"/>
              </a:rPr>
              <a:t>A</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first </a:t>
            </a:r>
            <a:r>
              <a:rPr lang="en-US" sz="1200" dirty="0">
                <a:latin typeface="Roboto" panose="020B0604020202020204" charset="0"/>
                <a:ea typeface="Roboto" panose="020B0604020202020204" charset="0"/>
                <a:cs typeface="Roboto"/>
                <a:sym typeface="Roboto"/>
              </a:rPr>
              <a:t>time purchaser would not have such exposure for example</a:t>
            </a:r>
            <a:r>
              <a:rPr lang="en-US" sz="1200" dirty="0" smtClean="0">
                <a:latin typeface="Roboto" panose="020B0604020202020204" charset="0"/>
                <a:ea typeface="Roboto" panose="020B0604020202020204" charset="0"/>
                <a:cs typeface="Roboto"/>
                <a:sym typeface="Roboto"/>
              </a:rPr>
              <a:t>.</a:t>
            </a:r>
            <a:endParaRPr lang="tr-TR" sz="1200" dirty="0" smtClean="0">
              <a:latin typeface="Roboto" panose="020B0604020202020204" charset="0"/>
              <a:ea typeface="Roboto" panose="020B0604020202020204" charset="0"/>
              <a:cs typeface="Roboto"/>
              <a:sym typeface="Roboto"/>
            </a:endParaRPr>
          </a:p>
          <a:p>
            <a:pPr marL="457200" lvl="0" indent="-304800" algn="just">
              <a:lnSpc>
                <a:spcPct val="115000"/>
              </a:lnSpc>
              <a:buSzPts val="1200"/>
              <a:buFont typeface="Roboto"/>
              <a:buChar char="●"/>
            </a:pPr>
            <a:r>
              <a:rPr lang="en-US" sz="1200" dirty="0">
                <a:latin typeface="Roboto" panose="020B0604020202020204" charset="0"/>
                <a:ea typeface="Roboto" panose="020B0604020202020204" charset="0"/>
                <a:cs typeface="Roboto"/>
                <a:sym typeface="Roboto"/>
              </a:rPr>
              <a:t>Like question 2 ’What’s your fit?’, question 5 ‘When was your last eye exam?’ is measurable and objective. However, </a:t>
            </a:r>
            <a:r>
              <a:rPr lang="en-US" sz="1200" dirty="0" smtClean="0">
                <a:latin typeface="Roboto" panose="020B0604020202020204" charset="0"/>
                <a:ea typeface="Roboto" panose="020B0604020202020204" charset="0"/>
                <a:cs typeface="Roboto"/>
                <a:sym typeface="Roboto"/>
              </a:rPr>
              <a:t>the</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latter </a:t>
            </a:r>
            <a:r>
              <a:rPr lang="en-US" sz="1200" dirty="0">
                <a:latin typeface="Roboto" panose="020B0604020202020204" charset="0"/>
                <a:ea typeface="Roboto" panose="020B0604020202020204" charset="0"/>
                <a:cs typeface="Roboto"/>
                <a:sym typeface="Roboto"/>
              </a:rPr>
              <a:t>has a far larger response rate drop. Is the issue also within the question itself? Or could we attribute it to the </a:t>
            </a:r>
            <a:r>
              <a:rPr lang="en-US" sz="1200" dirty="0" err="1" smtClean="0">
                <a:latin typeface="Roboto" panose="020B0604020202020204" charset="0"/>
                <a:ea typeface="Roboto" panose="020B0604020202020204" charset="0"/>
                <a:cs typeface="Roboto"/>
                <a:sym typeface="Roboto"/>
              </a:rPr>
              <a:t>fac</a:t>
            </a:r>
            <a:r>
              <a:rPr lang="tr-TR" sz="1200" dirty="0" smtClean="0">
                <a:latin typeface="Roboto" panose="020B0604020202020204" charset="0"/>
                <a:ea typeface="Roboto" panose="020B0604020202020204" charset="0"/>
                <a:cs typeface="Roboto"/>
                <a:sym typeface="Roboto"/>
              </a:rPr>
              <a:t>t</a:t>
            </a:r>
            <a:r>
              <a:rPr lang="tr-TR" sz="1200" dirty="0">
                <a:latin typeface="Roboto" panose="020B0604020202020204" charset="0"/>
                <a:ea typeface="Roboto" panose="020B0604020202020204" charset="0"/>
                <a:cs typeface="Roboto"/>
                <a:sym typeface="Roboto"/>
              </a:rPr>
              <a:t> </a:t>
            </a:r>
            <a:r>
              <a:rPr lang="tr-TR" sz="1200" dirty="0" smtClean="0">
                <a:latin typeface="Roboto" panose="020B0604020202020204" charset="0"/>
                <a:ea typeface="Roboto" panose="020B0604020202020204" charset="0"/>
                <a:cs typeface="Roboto"/>
                <a:sym typeface="Roboto"/>
              </a:rPr>
              <a:t>t</a:t>
            </a:r>
            <a:r>
              <a:rPr lang="en-US" sz="1200" dirty="0" smtClean="0">
                <a:latin typeface="Roboto" panose="020B0604020202020204" charset="0"/>
                <a:ea typeface="Roboto" panose="020B0604020202020204" charset="0"/>
                <a:cs typeface="Roboto"/>
                <a:sym typeface="Roboto"/>
              </a:rPr>
              <a:t>hat</a:t>
            </a:r>
            <a:r>
              <a:rPr lang="tr-TR" sz="1200" dirty="0" smtClean="0">
                <a:latin typeface="Roboto" panose="020B0604020202020204" charset="0"/>
                <a:ea typeface="Roboto" panose="020B0604020202020204" charset="0"/>
                <a:cs typeface="Roboto"/>
                <a:sym typeface="Roboto"/>
              </a:rPr>
              <a:t> </a:t>
            </a:r>
            <a:r>
              <a:rPr lang="en-US" sz="1200" dirty="0" smtClean="0">
                <a:latin typeface="Roboto" panose="020B0604020202020204" charset="0"/>
                <a:ea typeface="Roboto" panose="020B0604020202020204" charset="0"/>
                <a:cs typeface="Roboto"/>
                <a:sym typeface="Roboto"/>
              </a:rPr>
              <a:t>it’s </a:t>
            </a:r>
            <a:r>
              <a:rPr lang="en-US" sz="1200" dirty="0">
                <a:latin typeface="Roboto" panose="020B0604020202020204" charset="0"/>
                <a:ea typeface="Roboto" panose="020B0604020202020204" charset="0"/>
                <a:cs typeface="Roboto"/>
                <a:sym typeface="Roboto"/>
              </a:rPr>
              <a:t>the final question of the quiz funnel, and therefore that a large drop would be expected?</a:t>
            </a:r>
            <a:endParaRPr lang="en-US" sz="1200" dirty="0" smtClean="0">
              <a:latin typeface="Roboto" panose="020B0604020202020204" charset="0"/>
              <a:ea typeface="Roboto" panose="020B0604020202020204" charset="0"/>
              <a:cs typeface="Roboto"/>
              <a:sym typeface="Roboto"/>
            </a:endParaRPr>
          </a:p>
          <a:p>
            <a:pPr marL="0" lvl="0" indent="0" algn="just" rtl="0">
              <a:lnSpc>
                <a:spcPct val="115000"/>
              </a:lnSpc>
              <a:spcBef>
                <a:spcPts val="0"/>
              </a:spcBef>
              <a:spcAft>
                <a:spcPts val="0"/>
              </a:spcAft>
              <a:buClr>
                <a:schemeClr val="dk1"/>
              </a:buClr>
              <a:buSzPts val="1100"/>
              <a:buFont typeface="Arial"/>
              <a:buNone/>
            </a:pPr>
            <a:endParaRPr sz="1200" dirty="0">
              <a:latin typeface="Roboto" panose="020B0604020202020204" charset="0"/>
              <a:ea typeface="Roboto" panose="020B0604020202020204" charset="0"/>
              <a:cs typeface="Roboto"/>
              <a:sym typeface="Roboto"/>
            </a:endParaRPr>
          </a:p>
        </p:txBody>
      </p:sp>
    </p:spTree>
    <p:extLst>
      <p:ext uri="{BB962C8B-B14F-4D97-AF65-F5344CB8AC3E}">
        <p14:creationId xmlns:p14="http://schemas.microsoft.com/office/powerpoint/2010/main" val="1169470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TotalTime>
  <Words>1909</Words>
  <Application>Microsoft Office PowerPoint</Application>
  <PresentationFormat>On-screen Show (16:9)</PresentationFormat>
  <Paragraphs>372</Paragraphs>
  <Slides>26</Slides>
  <Notes>25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26</vt:i4>
      </vt:variant>
    </vt:vector>
  </HeadingPairs>
  <TitlesOfParts>
    <vt:vector size="37" baseType="lpstr">
      <vt:lpstr>Arial</vt:lpstr>
      <vt:lpstr>Roboto</vt:lpstr>
      <vt:lpstr>Roboto Black</vt:lpstr>
      <vt:lpstr>MS Shell Dlg 2</vt:lpstr>
      <vt:lpstr>Roboto Thin</vt:lpstr>
      <vt:lpstr>Courier New</vt:lpstr>
      <vt:lpstr>Dosis</vt:lpstr>
      <vt:lpstr>Simple Light</vt:lpstr>
      <vt:lpstr>Simple Light</vt:lpstr>
      <vt:lpstr>Simple Light</vt:lpstr>
      <vt:lpstr>1_Simple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Samsung</dc:creator>
  <cp:lastModifiedBy>Samsung</cp:lastModifiedBy>
  <cp:revision>39</cp:revision>
  <dcterms:modified xsi:type="dcterms:W3CDTF">2022-06-29T14:18:55Z</dcterms:modified>
</cp:coreProperties>
</file>